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20"/>
  </p:notesMasterIdLst>
  <p:sldIdLst>
    <p:sldId id="274" r:id="rId2"/>
    <p:sldId id="257" r:id="rId3"/>
    <p:sldId id="275" r:id="rId4"/>
    <p:sldId id="271" r:id="rId5"/>
    <p:sldId id="284" r:id="rId6"/>
    <p:sldId id="270" r:id="rId7"/>
    <p:sldId id="272" r:id="rId8"/>
    <p:sldId id="291" r:id="rId9"/>
    <p:sldId id="299" r:id="rId10"/>
    <p:sldId id="287" r:id="rId11"/>
    <p:sldId id="285" r:id="rId12"/>
    <p:sldId id="286" r:id="rId13"/>
    <p:sldId id="289" r:id="rId14"/>
    <p:sldId id="290" r:id="rId15"/>
    <p:sldId id="300" r:id="rId16"/>
    <p:sldId id="301" r:id="rId17"/>
    <p:sldId id="302" r:id="rId18"/>
    <p:sldId id="273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74"/>
    <p:restoredTop sz="94762"/>
  </p:normalViewPr>
  <p:slideViewPr>
    <p:cSldViewPr snapToGrid="0" snapToObjects="1">
      <p:cViewPr varScale="1">
        <p:scale>
          <a:sx n="117" d="100"/>
          <a:sy n="117" d="100"/>
        </p:scale>
        <p:origin x="880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4/28/22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13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4/28/22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4/28/22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4/28/22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4/28/22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4/28/22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4/28/22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4/28/22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4/28/22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4/28/22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4/28/22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4/28/22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4/28/22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4/28/22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4/28/22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4/28/22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image" Target="../media/image460.png"/><Relationship Id="rId7" Type="http://schemas.openxmlformats.org/officeDocument/2006/relationships/image" Target="../media/image400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0.png"/><Relationship Id="rId11" Type="http://schemas.openxmlformats.org/officeDocument/2006/relationships/image" Target="../media/image420.png"/><Relationship Id="rId5" Type="http://schemas.openxmlformats.org/officeDocument/2006/relationships/image" Target="../media/image480.png"/><Relationship Id="rId10" Type="http://schemas.openxmlformats.org/officeDocument/2006/relationships/image" Target="../media/image410.png"/><Relationship Id="rId4" Type="http://schemas.openxmlformats.org/officeDocument/2006/relationships/image" Target="../media/image470.png"/><Relationship Id="rId9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54.png"/><Relationship Id="rId7" Type="http://schemas.openxmlformats.org/officeDocument/2006/relationships/image" Target="../media/image27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55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Title 13"/>
          <p:cNvSpPr>
            <a:spLocks noGrp="1"/>
          </p:cNvSpPr>
          <p:nvPr>
            <p:ph type="ctrTitle"/>
          </p:nvPr>
        </p:nvSpPr>
        <p:spPr>
          <a:xfrm>
            <a:off x="515760" y="1228440"/>
            <a:ext cx="4831743" cy="1690255"/>
          </a:xfrm>
        </p:spPr>
        <p:txBody>
          <a:bodyPr/>
          <a:lstStyle/>
          <a:p>
            <a:r>
              <a:rPr lang="en-US"/>
              <a:t>Stanford </a:t>
            </a:r>
            <a:r>
              <a:rPr lang="en-US" dirty="0"/>
              <a:t>ME469:</a:t>
            </a:r>
            <a:br>
              <a:rPr lang="en-US" dirty="0"/>
            </a:br>
            <a:r>
              <a:rPr lang="en-US" dirty="0"/>
              <a:t>Introduction to the low-Mach Number Approximation</a:t>
            </a:r>
          </a:p>
        </p:txBody>
      </p:sp>
    </p:spTree>
    <p:extLst>
      <p:ext uri="{BB962C8B-B14F-4D97-AF65-F5344CB8AC3E}">
        <p14:creationId xmlns:p14="http://schemas.microsoft.com/office/powerpoint/2010/main" val="274794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601630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Large domain, one door, one “exit” 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292671-16DC-0146-94EA-5FDCF9FF4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21" y="2234131"/>
            <a:ext cx="6255158" cy="35195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EDEB65-0646-F342-AE60-A0327CED7CC1}"/>
              </a:ext>
            </a:extLst>
          </p:cNvPr>
          <p:cNvSpPr txBox="1"/>
          <p:nvPr/>
        </p:nvSpPr>
        <p:spPr>
          <a:xfrm>
            <a:off x="1654629" y="6357257"/>
            <a:ext cx="1755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Maples Pavilion</a:t>
            </a:r>
          </a:p>
        </p:txBody>
      </p:sp>
    </p:spTree>
    <p:extLst>
      <p:ext uri="{BB962C8B-B14F-4D97-AF65-F5344CB8AC3E}">
        <p14:creationId xmlns:p14="http://schemas.microsoft.com/office/powerpoint/2010/main" val="48614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601630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Large domain, one door, one “exit” 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95B008-D057-0B45-AEB7-1F0EAC36B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7" y="1938564"/>
            <a:ext cx="1155700" cy="17399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37BB03A-96D5-6744-A6A3-8A48A175D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421" y="2234131"/>
            <a:ext cx="6255158" cy="351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9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2291A47-8C15-9F42-AE20-96541987F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21" y="2234131"/>
            <a:ext cx="6255158" cy="35195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601630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Large domain, one door, one “exit”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9C0D7B-787C-744A-9000-E86F0841D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601" y="4043472"/>
            <a:ext cx="3898900" cy="259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95B008-D057-0B45-AEB7-1F0EAC36B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37" y="1938564"/>
            <a:ext cx="11557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6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601630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Large domain, one door, one “exit” 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4CB653-5A67-3546-9B8B-1DA005412D62}"/>
              </a:ext>
            </a:extLst>
          </p:cNvPr>
          <p:cNvSpPr/>
          <p:nvPr/>
        </p:nvSpPr>
        <p:spPr>
          <a:xfrm>
            <a:off x="1345329" y="2525486"/>
            <a:ext cx="6085115" cy="34072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D1628F-EADC-B14D-A4F9-892133FAAFE8}"/>
              </a:ext>
            </a:extLst>
          </p:cNvPr>
          <p:cNvCxnSpPr/>
          <p:nvPr/>
        </p:nvCxnSpPr>
        <p:spPr>
          <a:xfrm>
            <a:off x="1345329" y="4876800"/>
            <a:ext cx="0" cy="1055914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798233-11A0-3148-BCB9-176722709493}"/>
              </a:ext>
            </a:extLst>
          </p:cNvPr>
          <p:cNvCxnSpPr/>
          <p:nvPr/>
        </p:nvCxnSpPr>
        <p:spPr>
          <a:xfrm>
            <a:off x="7436830" y="5747660"/>
            <a:ext cx="0" cy="18288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490B1C-9565-634E-BB69-94EB57CF18F8}"/>
              </a:ext>
            </a:extLst>
          </p:cNvPr>
          <p:cNvCxnSpPr>
            <a:cxnSpLocks/>
          </p:cNvCxnSpPr>
          <p:nvPr/>
        </p:nvCxnSpPr>
        <p:spPr>
          <a:xfrm>
            <a:off x="344290" y="4920342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32A25A-8A75-BD4F-BCE7-D1B396314F0C}"/>
              </a:ext>
            </a:extLst>
          </p:cNvPr>
          <p:cNvCxnSpPr>
            <a:cxnSpLocks/>
          </p:cNvCxnSpPr>
          <p:nvPr/>
        </p:nvCxnSpPr>
        <p:spPr>
          <a:xfrm>
            <a:off x="344290" y="5113673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E1F07A-3487-CE4A-908A-A048147E370C}"/>
              </a:ext>
            </a:extLst>
          </p:cNvPr>
          <p:cNvCxnSpPr>
            <a:cxnSpLocks/>
          </p:cNvCxnSpPr>
          <p:nvPr/>
        </p:nvCxnSpPr>
        <p:spPr>
          <a:xfrm>
            <a:off x="344290" y="5307004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D2A33C0-B4EE-CA4A-BF95-315247FD1270}"/>
              </a:ext>
            </a:extLst>
          </p:cNvPr>
          <p:cNvCxnSpPr>
            <a:cxnSpLocks/>
          </p:cNvCxnSpPr>
          <p:nvPr/>
        </p:nvCxnSpPr>
        <p:spPr>
          <a:xfrm>
            <a:off x="344290" y="5500335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51BD8B-5E09-6441-AD03-35AA96BDE522}"/>
              </a:ext>
            </a:extLst>
          </p:cNvPr>
          <p:cNvCxnSpPr>
            <a:cxnSpLocks/>
          </p:cNvCxnSpPr>
          <p:nvPr/>
        </p:nvCxnSpPr>
        <p:spPr>
          <a:xfrm>
            <a:off x="344290" y="5693666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0020263-DB9D-C94A-BEF7-2C3830BF2949}"/>
              </a:ext>
            </a:extLst>
          </p:cNvPr>
          <p:cNvCxnSpPr>
            <a:cxnSpLocks/>
          </p:cNvCxnSpPr>
          <p:nvPr/>
        </p:nvCxnSpPr>
        <p:spPr>
          <a:xfrm>
            <a:off x="344290" y="5886996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33619B5-D72B-024E-80E2-859BBDD7C116}"/>
              </a:ext>
            </a:extLst>
          </p:cNvPr>
          <p:cNvSpPr txBox="1"/>
          <p:nvPr/>
        </p:nvSpPr>
        <p:spPr>
          <a:xfrm>
            <a:off x="250371" y="4561114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Inflow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459841F-2024-574A-AFDA-B831EA281CD7}"/>
              </a:ext>
            </a:extLst>
          </p:cNvPr>
          <p:cNvCxnSpPr>
            <a:cxnSpLocks/>
          </p:cNvCxnSpPr>
          <p:nvPr/>
        </p:nvCxnSpPr>
        <p:spPr>
          <a:xfrm>
            <a:off x="7517966" y="5777701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569C0D5-7698-7E41-B578-7DBD0ABBB691}"/>
              </a:ext>
            </a:extLst>
          </p:cNvPr>
          <p:cNvCxnSpPr>
            <a:cxnSpLocks/>
          </p:cNvCxnSpPr>
          <p:nvPr/>
        </p:nvCxnSpPr>
        <p:spPr>
          <a:xfrm>
            <a:off x="7517966" y="5916602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86C25DF-DFF2-9D47-AC25-8C6100A1DC8D}"/>
              </a:ext>
            </a:extLst>
          </p:cNvPr>
          <p:cNvSpPr txBox="1"/>
          <p:nvPr/>
        </p:nvSpPr>
        <p:spPr>
          <a:xfrm>
            <a:off x="7470078" y="5338919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Outflow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04B82B-7507-8A46-96C7-3915319A8208}"/>
              </a:ext>
            </a:extLst>
          </p:cNvPr>
          <p:cNvSpPr txBox="1"/>
          <p:nvPr/>
        </p:nvSpPr>
        <p:spPr>
          <a:xfrm>
            <a:off x="3657600" y="6237514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E698F9-08D2-B44A-8E7E-C477DF06D8C2}"/>
              </a:ext>
            </a:extLst>
          </p:cNvPr>
          <p:cNvSpPr txBox="1"/>
          <p:nvPr/>
        </p:nvSpPr>
        <p:spPr>
          <a:xfrm>
            <a:off x="3712967" y="2055829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98C5BDD-E50C-A440-B614-E3E641A95276}"/>
                  </a:ext>
                </a:extLst>
              </p:cNvPr>
              <p:cNvSpPr txBox="1"/>
              <p:nvPr/>
            </p:nvSpPr>
            <p:spPr>
              <a:xfrm>
                <a:off x="2426704" y="3500475"/>
                <a:ext cx="839011" cy="612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98C5BDD-E50C-A440-B614-E3E641A95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704" y="3500475"/>
                <a:ext cx="839011" cy="612796"/>
              </a:xfrm>
              <a:prstGeom prst="rect">
                <a:avLst/>
              </a:prstGeom>
              <a:blipFill>
                <a:blip r:embed="rId2"/>
                <a:stretch>
                  <a:fillRect l="-5970" r="-4478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701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601630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Large domain, one door, one “exit” 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4CB653-5A67-3546-9B8B-1DA005412D62}"/>
              </a:ext>
            </a:extLst>
          </p:cNvPr>
          <p:cNvSpPr/>
          <p:nvPr/>
        </p:nvSpPr>
        <p:spPr>
          <a:xfrm>
            <a:off x="1345329" y="2525486"/>
            <a:ext cx="6085115" cy="34072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D1628F-EADC-B14D-A4F9-892133FAAFE8}"/>
              </a:ext>
            </a:extLst>
          </p:cNvPr>
          <p:cNvCxnSpPr/>
          <p:nvPr/>
        </p:nvCxnSpPr>
        <p:spPr>
          <a:xfrm>
            <a:off x="1345329" y="4876800"/>
            <a:ext cx="0" cy="1055914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798233-11A0-3148-BCB9-176722709493}"/>
              </a:ext>
            </a:extLst>
          </p:cNvPr>
          <p:cNvCxnSpPr/>
          <p:nvPr/>
        </p:nvCxnSpPr>
        <p:spPr>
          <a:xfrm>
            <a:off x="7436830" y="5747660"/>
            <a:ext cx="0" cy="18288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490B1C-9565-634E-BB69-94EB57CF18F8}"/>
              </a:ext>
            </a:extLst>
          </p:cNvPr>
          <p:cNvCxnSpPr>
            <a:cxnSpLocks/>
          </p:cNvCxnSpPr>
          <p:nvPr/>
        </p:nvCxnSpPr>
        <p:spPr>
          <a:xfrm>
            <a:off x="344290" y="4920342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32A25A-8A75-BD4F-BCE7-D1B396314F0C}"/>
              </a:ext>
            </a:extLst>
          </p:cNvPr>
          <p:cNvCxnSpPr>
            <a:cxnSpLocks/>
          </p:cNvCxnSpPr>
          <p:nvPr/>
        </p:nvCxnSpPr>
        <p:spPr>
          <a:xfrm>
            <a:off x="344290" y="5113673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E1F07A-3487-CE4A-908A-A048147E370C}"/>
              </a:ext>
            </a:extLst>
          </p:cNvPr>
          <p:cNvCxnSpPr>
            <a:cxnSpLocks/>
          </p:cNvCxnSpPr>
          <p:nvPr/>
        </p:nvCxnSpPr>
        <p:spPr>
          <a:xfrm>
            <a:off x="344290" y="5307004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D2A33C0-B4EE-CA4A-BF95-315247FD1270}"/>
              </a:ext>
            </a:extLst>
          </p:cNvPr>
          <p:cNvCxnSpPr>
            <a:cxnSpLocks/>
          </p:cNvCxnSpPr>
          <p:nvPr/>
        </p:nvCxnSpPr>
        <p:spPr>
          <a:xfrm>
            <a:off x="344290" y="5500335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51BD8B-5E09-6441-AD03-35AA96BDE522}"/>
              </a:ext>
            </a:extLst>
          </p:cNvPr>
          <p:cNvCxnSpPr>
            <a:cxnSpLocks/>
          </p:cNvCxnSpPr>
          <p:nvPr/>
        </p:nvCxnSpPr>
        <p:spPr>
          <a:xfrm>
            <a:off x="344290" y="5693666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0020263-DB9D-C94A-BEF7-2C3830BF2949}"/>
              </a:ext>
            </a:extLst>
          </p:cNvPr>
          <p:cNvCxnSpPr>
            <a:cxnSpLocks/>
          </p:cNvCxnSpPr>
          <p:nvPr/>
        </p:nvCxnSpPr>
        <p:spPr>
          <a:xfrm>
            <a:off x="344290" y="5886996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33619B5-D72B-024E-80E2-859BBDD7C116}"/>
              </a:ext>
            </a:extLst>
          </p:cNvPr>
          <p:cNvSpPr txBox="1"/>
          <p:nvPr/>
        </p:nvSpPr>
        <p:spPr>
          <a:xfrm>
            <a:off x="250371" y="4561114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Inflow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459841F-2024-574A-AFDA-B831EA281CD7}"/>
              </a:ext>
            </a:extLst>
          </p:cNvPr>
          <p:cNvCxnSpPr>
            <a:cxnSpLocks/>
          </p:cNvCxnSpPr>
          <p:nvPr/>
        </p:nvCxnSpPr>
        <p:spPr>
          <a:xfrm>
            <a:off x="7517966" y="5777701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569C0D5-7698-7E41-B578-7DBD0ABBB691}"/>
              </a:ext>
            </a:extLst>
          </p:cNvPr>
          <p:cNvCxnSpPr>
            <a:cxnSpLocks/>
          </p:cNvCxnSpPr>
          <p:nvPr/>
        </p:nvCxnSpPr>
        <p:spPr>
          <a:xfrm>
            <a:off x="7517966" y="5916602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86C25DF-DFF2-9D47-AC25-8C6100A1DC8D}"/>
              </a:ext>
            </a:extLst>
          </p:cNvPr>
          <p:cNvSpPr txBox="1"/>
          <p:nvPr/>
        </p:nvSpPr>
        <p:spPr>
          <a:xfrm>
            <a:off x="7470078" y="5338919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Outflow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04B82B-7507-8A46-96C7-3915319A8208}"/>
              </a:ext>
            </a:extLst>
          </p:cNvPr>
          <p:cNvSpPr txBox="1"/>
          <p:nvPr/>
        </p:nvSpPr>
        <p:spPr>
          <a:xfrm>
            <a:off x="3657600" y="6237514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E698F9-08D2-B44A-8E7E-C477DF06D8C2}"/>
              </a:ext>
            </a:extLst>
          </p:cNvPr>
          <p:cNvSpPr txBox="1"/>
          <p:nvPr/>
        </p:nvSpPr>
        <p:spPr>
          <a:xfrm>
            <a:off x="3712967" y="2055829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98C5BDD-E50C-A440-B614-E3E641A95276}"/>
                  </a:ext>
                </a:extLst>
              </p:cNvPr>
              <p:cNvSpPr txBox="1"/>
              <p:nvPr/>
            </p:nvSpPr>
            <p:spPr>
              <a:xfrm>
                <a:off x="2426704" y="3500475"/>
                <a:ext cx="839011" cy="612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98C5BDD-E50C-A440-B614-E3E641A95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704" y="3500475"/>
                <a:ext cx="839011" cy="612796"/>
              </a:xfrm>
              <a:prstGeom prst="rect">
                <a:avLst/>
              </a:prstGeom>
              <a:blipFill>
                <a:blip r:embed="rId2"/>
                <a:stretch>
                  <a:fillRect l="-5970" r="-4478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F48150F-7D79-EE48-9B96-8907363E0694}"/>
                  </a:ext>
                </a:extLst>
              </p:cNvPr>
              <p:cNvSpPr txBox="1"/>
              <p:nvPr/>
            </p:nvSpPr>
            <p:spPr>
              <a:xfrm>
                <a:off x="3894273" y="3955241"/>
                <a:ext cx="1395382" cy="7264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𝑑𝑆</m:t>
                          </m:r>
                        </m:e>
                      </m:nary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F48150F-7D79-EE48-9B96-8907363E0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273" y="3955241"/>
                <a:ext cx="1395382" cy="726481"/>
              </a:xfrm>
              <a:prstGeom prst="rect">
                <a:avLst/>
              </a:prstGeom>
              <a:blipFill>
                <a:blip r:embed="rId3"/>
                <a:stretch>
                  <a:fillRect l="-67568" t="-153448" r="-2703" b="-2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E746BE8E-1C58-5847-8696-AFACE4180435}"/>
              </a:ext>
            </a:extLst>
          </p:cNvPr>
          <p:cNvSpPr txBox="1"/>
          <p:nvPr/>
        </p:nvSpPr>
        <p:spPr>
          <a:xfrm>
            <a:off x="3338640" y="5005596"/>
            <a:ext cx="390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 – In = 0 (at t = to+0.0000000001</a:t>
            </a:r>
          </a:p>
        </p:txBody>
      </p:sp>
    </p:spTree>
    <p:extLst>
      <p:ext uri="{BB962C8B-B14F-4D97-AF65-F5344CB8AC3E}">
        <p14:creationId xmlns:p14="http://schemas.microsoft.com/office/powerpoint/2010/main" val="279346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Experiment… Solver Ramifications….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80954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Fixed point solvers iterate over the domain sequentially and are effective when this sweeping of the mesh corresponds to a particular physical direction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4CB653-5A67-3546-9B8B-1DA005412D62}"/>
              </a:ext>
            </a:extLst>
          </p:cNvPr>
          <p:cNvSpPr/>
          <p:nvPr/>
        </p:nvSpPr>
        <p:spPr>
          <a:xfrm>
            <a:off x="1345329" y="2525486"/>
            <a:ext cx="6085115" cy="34072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D1628F-EADC-B14D-A4F9-892133FAAFE8}"/>
              </a:ext>
            </a:extLst>
          </p:cNvPr>
          <p:cNvCxnSpPr/>
          <p:nvPr/>
        </p:nvCxnSpPr>
        <p:spPr>
          <a:xfrm>
            <a:off x="1345329" y="4876800"/>
            <a:ext cx="0" cy="1055914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798233-11A0-3148-BCB9-176722709493}"/>
              </a:ext>
            </a:extLst>
          </p:cNvPr>
          <p:cNvCxnSpPr/>
          <p:nvPr/>
        </p:nvCxnSpPr>
        <p:spPr>
          <a:xfrm>
            <a:off x="7436830" y="5747660"/>
            <a:ext cx="0" cy="18288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490B1C-9565-634E-BB69-94EB57CF18F8}"/>
              </a:ext>
            </a:extLst>
          </p:cNvPr>
          <p:cNvCxnSpPr>
            <a:cxnSpLocks/>
          </p:cNvCxnSpPr>
          <p:nvPr/>
        </p:nvCxnSpPr>
        <p:spPr>
          <a:xfrm>
            <a:off x="344290" y="4920342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32A25A-8A75-BD4F-BCE7-D1B396314F0C}"/>
              </a:ext>
            </a:extLst>
          </p:cNvPr>
          <p:cNvCxnSpPr>
            <a:cxnSpLocks/>
          </p:cNvCxnSpPr>
          <p:nvPr/>
        </p:nvCxnSpPr>
        <p:spPr>
          <a:xfrm>
            <a:off x="344290" y="5113673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E1F07A-3487-CE4A-908A-A048147E370C}"/>
              </a:ext>
            </a:extLst>
          </p:cNvPr>
          <p:cNvCxnSpPr>
            <a:cxnSpLocks/>
          </p:cNvCxnSpPr>
          <p:nvPr/>
        </p:nvCxnSpPr>
        <p:spPr>
          <a:xfrm>
            <a:off x="344290" y="5307004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D2A33C0-B4EE-CA4A-BF95-315247FD1270}"/>
              </a:ext>
            </a:extLst>
          </p:cNvPr>
          <p:cNvCxnSpPr>
            <a:cxnSpLocks/>
          </p:cNvCxnSpPr>
          <p:nvPr/>
        </p:nvCxnSpPr>
        <p:spPr>
          <a:xfrm>
            <a:off x="344290" y="5500335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51BD8B-5E09-6441-AD03-35AA96BDE522}"/>
              </a:ext>
            </a:extLst>
          </p:cNvPr>
          <p:cNvCxnSpPr>
            <a:cxnSpLocks/>
          </p:cNvCxnSpPr>
          <p:nvPr/>
        </p:nvCxnSpPr>
        <p:spPr>
          <a:xfrm>
            <a:off x="344290" y="5693666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0020263-DB9D-C94A-BEF7-2C3830BF2949}"/>
              </a:ext>
            </a:extLst>
          </p:cNvPr>
          <p:cNvCxnSpPr>
            <a:cxnSpLocks/>
          </p:cNvCxnSpPr>
          <p:nvPr/>
        </p:nvCxnSpPr>
        <p:spPr>
          <a:xfrm>
            <a:off x="344290" y="5886996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33619B5-D72B-024E-80E2-859BBDD7C116}"/>
              </a:ext>
            </a:extLst>
          </p:cNvPr>
          <p:cNvSpPr txBox="1"/>
          <p:nvPr/>
        </p:nvSpPr>
        <p:spPr>
          <a:xfrm>
            <a:off x="250371" y="4561114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Inflow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459841F-2024-574A-AFDA-B831EA281CD7}"/>
              </a:ext>
            </a:extLst>
          </p:cNvPr>
          <p:cNvCxnSpPr>
            <a:cxnSpLocks/>
          </p:cNvCxnSpPr>
          <p:nvPr/>
        </p:nvCxnSpPr>
        <p:spPr>
          <a:xfrm>
            <a:off x="7517966" y="5777701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569C0D5-7698-7E41-B578-7DBD0ABBB691}"/>
              </a:ext>
            </a:extLst>
          </p:cNvPr>
          <p:cNvCxnSpPr>
            <a:cxnSpLocks/>
          </p:cNvCxnSpPr>
          <p:nvPr/>
        </p:nvCxnSpPr>
        <p:spPr>
          <a:xfrm>
            <a:off x="7517966" y="5916602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86C25DF-DFF2-9D47-AC25-8C6100A1DC8D}"/>
              </a:ext>
            </a:extLst>
          </p:cNvPr>
          <p:cNvSpPr txBox="1"/>
          <p:nvPr/>
        </p:nvSpPr>
        <p:spPr>
          <a:xfrm>
            <a:off x="7470078" y="5338919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Outflow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04B82B-7507-8A46-96C7-3915319A8208}"/>
              </a:ext>
            </a:extLst>
          </p:cNvPr>
          <p:cNvSpPr txBox="1"/>
          <p:nvPr/>
        </p:nvSpPr>
        <p:spPr>
          <a:xfrm>
            <a:off x="3657600" y="6237514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E698F9-08D2-B44A-8E7E-C477DF06D8C2}"/>
              </a:ext>
            </a:extLst>
          </p:cNvPr>
          <p:cNvSpPr txBox="1"/>
          <p:nvPr/>
        </p:nvSpPr>
        <p:spPr>
          <a:xfrm>
            <a:off x="3712967" y="2055829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DF8076-9BB6-558A-F618-725A5634556C}"/>
              </a:ext>
            </a:extLst>
          </p:cNvPr>
          <p:cNvSpPr/>
          <p:nvPr/>
        </p:nvSpPr>
        <p:spPr>
          <a:xfrm>
            <a:off x="2978549" y="4468585"/>
            <a:ext cx="877244" cy="903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5D1566F-1287-5968-7F75-E1DCF454A815}"/>
              </a:ext>
            </a:extLst>
          </p:cNvPr>
          <p:cNvCxnSpPr>
            <a:cxnSpLocks/>
          </p:cNvCxnSpPr>
          <p:nvPr/>
        </p:nvCxnSpPr>
        <p:spPr>
          <a:xfrm>
            <a:off x="3203816" y="4309998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474C637-C3AA-AF4F-FB0C-AAAE843265BD}"/>
              </a:ext>
            </a:extLst>
          </p:cNvPr>
          <p:cNvSpPr txBox="1"/>
          <p:nvPr/>
        </p:nvSpPr>
        <p:spPr>
          <a:xfrm>
            <a:off x="3109897" y="3757439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Sweeping direction</a:t>
            </a:r>
          </a:p>
        </p:txBody>
      </p:sp>
    </p:spTree>
    <p:extLst>
      <p:ext uri="{BB962C8B-B14F-4D97-AF65-F5344CB8AC3E}">
        <p14:creationId xmlns:p14="http://schemas.microsoft.com/office/powerpoint/2010/main" val="859263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Experiment… Elliptic Solver Ramifications….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80954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For Elliptic systems, fixed point iterative solvers fail since the sequential propagation of information is not adequate for a system with infinite wave speeds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4CB653-5A67-3546-9B8B-1DA005412D62}"/>
              </a:ext>
            </a:extLst>
          </p:cNvPr>
          <p:cNvSpPr/>
          <p:nvPr/>
        </p:nvSpPr>
        <p:spPr>
          <a:xfrm>
            <a:off x="1345329" y="2525486"/>
            <a:ext cx="6085115" cy="34072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D1628F-EADC-B14D-A4F9-892133FAAFE8}"/>
              </a:ext>
            </a:extLst>
          </p:cNvPr>
          <p:cNvCxnSpPr/>
          <p:nvPr/>
        </p:nvCxnSpPr>
        <p:spPr>
          <a:xfrm>
            <a:off x="1345329" y="4876800"/>
            <a:ext cx="0" cy="1055914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798233-11A0-3148-BCB9-176722709493}"/>
              </a:ext>
            </a:extLst>
          </p:cNvPr>
          <p:cNvCxnSpPr/>
          <p:nvPr/>
        </p:nvCxnSpPr>
        <p:spPr>
          <a:xfrm>
            <a:off x="7436830" y="5747660"/>
            <a:ext cx="0" cy="18288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490B1C-9565-634E-BB69-94EB57CF18F8}"/>
              </a:ext>
            </a:extLst>
          </p:cNvPr>
          <p:cNvCxnSpPr>
            <a:cxnSpLocks/>
          </p:cNvCxnSpPr>
          <p:nvPr/>
        </p:nvCxnSpPr>
        <p:spPr>
          <a:xfrm>
            <a:off x="344290" y="4920342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32A25A-8A75-BD4F-BCE7-D1B396314F0C}"/>
              </a:ext>
            </a:extLst>
          </p:cNvPr>
          <p:cNvCxnSpPr>
            <a:cxnSpLocks/>
          </p:cNvCxnSpPr>
          <p:nvPr/>
        </p:nvCxnSpPr>
        <p:spPr>
          <a:xfrm>
            <a:off x="344290" y="5113673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E1F07A-3487-CE4A-908A-A048147E370C}"/>
              </a:ext>
            </a:extLst>
          </p:cNvPr>
          <p:cNvCxnSpPr>
            <a:cxnSpLocks/>
          </p:cNvCxnSpPr>
          <p:nvPr/>
        </p:nvCxnSpPr>
        <p:spPr>
          <a:xfrm>
            <a:off x="344290" y="5307004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D2A33C0-B4EE-CA4A-BF95-315247FD1270}"/>
              </a:ext>
            </a:extLst>
          </p:cNvPr>
          <p:cNvCxnSpPr>
            <a:cxnSpLocks/>
          </p:cNvCxnSpPr>
          <p:nvPr/>
        </p:nvCxnSpPr>
        <p:spPr>
          <a:xfrm>
            <a:off x="344290" y="5500335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51BD8B-5E09-6441-AD03-35AA96BDE522}"/>
              </a:ext>
            </a:extLst>
          </p:cNvPr>
          <p:cNvCxnSpPr>
            <a:cxnSpLocks/>
          </p:cNvCxnSpPr>
          <p:nvPr/>
        </p:nvCxnSpPr>
        <p:spPr>
          <a:xfrm>
            <a:off x="344290" y="5693666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0020263-DB9D-C94A-BEF7-2C3830BF2949}"/>
              </a:ext>
            </a:extLst>
          </p:cNvPr>
          <p:cNvCxnSpPr>
            <a:cxnSpLocks/>
          </p:cNvCxnSpPr>
          <p:nvPr/>
        </p:nvCxnSpPr>
        <p:spPr>
          <a:xfrm>
            <a:off x="344290" y="5886996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33619B5-D72B-024E-80E2-859BBDD7C116}"/>
              </a:ext>
            </a:extLst>
          </p:cNvPr>
          <p:cNvSpPr txBox="1"/>
          <p:nvPr/>
        </p:nvSpPr>
        <p:spPr>
          <a:xfrm>
            <a:off x="250371" y="4561114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Inflow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459841F-2024-574A-AFDA-B831EA281CD7}"/>
              </a:ext>
            </a:extLst>
          </p:cNvPr>
          <p:cNvCxnSpPr>
            <a:cxnSpLocks/>
          </p:cNvCxnSpPr>
          <p:nvPr/>
        </p:nvCxnSpPr>
        <p:spPr>
          <a:xfrm>
            <a:off x="7517966" y="5777701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569C0D5-7698-7E41-B578-7DBD0ABBB691}"/>
              </a:ext>
            </a:extLst>
          </p:cNvPr>
          <p:cNvCxnSpPr>
            <a:cxnSpLocks/>
          </p:cNvCxnSpPr>
          <p:nvPr/>
        </p:nvCxnSpPr>
        <p:spPr>
          <a:xfrm>
            <a:off x="7517966" y="5916602"/>
            <a:ext cx="907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86C25DF-DFF2-9D47-AC25-8C6100A1DC8D}"/>
              </a:ext>
            </a:extLst>
          </p:cNvPr>
          <p:cNvSpPr txBox="1"/>
          <p:nvPr/>
        </p:nvSpPr>
        <p:spPr>
          <a:xfrm>
            <a:off x="7470078" y="5338919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Outflow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04B82B-7507-8A46-96C7-3915319A8208}"/>
              </a:ext>
            </a:extLst>
          </p:cNvPr>
          <p:cNvSpPr txBox="1"/>
          <p:nvPr/>
        </p:nvSpPr>
        <p:spPr>
          <a:xfrm>
            <a:off x="3657600" y="6237514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E698F9-08D2-B44A-8E7E-C477DF06D8C2}"/>
              </a:ext>
            </a:extLst>
          </p:cNvPr>
          <p:cNvSpPr txBox="1"/>
          <p:nvPr/>
        </p:nvSpPr>
        <p:spPr>
          <a:xfrm>
            <a:off x="3712967" y="2055829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DF8076-9BB6-558A-F618-725A5634556C}"/>
              </a:ext>
            </a:extLst>
          </p:cNvPr>
          <p:cNvSpPr/>
          <p:nvPr/>
        </p:nvSpPr>
        <p:spPr>
          <a:xfrm>
            <a:off x="1802374" y="4729843"/>
            <a:ext cx="877244" cy="903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5D1566F-1287-5968-7F75-E1DCF454A815}"/>
              </a:ext>
            </a:extLst>
          </p:cNvPr>
          <p:cNvCxnSpPr>
            <a:cxnSpLocks/>
          </p:cNvCxnSpPr>
          <p:nvPr/>
        </p:nvCxnSpPr>
        <p:spPr>
          <a:xfrm flipV="1">
            <a:off x="3128856" y="3653516"/>
            <a:ext cx="2346689" cy="12232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EEBF20B6-6088-2CAC-FA95-846E8B479C66}"/>
              </a:ext>
            </a:extLst>
          </p:cNvPr>
          <p:cNvSpPr/>
          <p:nvPr/>
        </p:nvSpPr>
        <p:spPr>
          <a:xfrm>
            <a:off x="6015145" y="2879271"/>
            <a:ext cx="877244" cy="903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3F1BCC-DE3B-C05F-CEF5-88E44000A726}"/>
              </a:ext>
            </a:extLst>
          </p:cNvPr>
          <p:cNvSpPr txBox="1"/>
          <p:nvPr/>
        </p:nvSpPr>
        <p:spPr>
          <a:xfrm>
            <a:off x="4023223" y="4561114"/>
            <a:ext cx="364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locations are strongly coupled</a:t>
            </a:r>
          </a:p>
        </p:txBody>
      </p:sp>
    </p:spTree>
    <p:extLst>
      <p:ext uri="{BB962C8B-B14F-4D97-AF65-F5344CB8AC3E}">
        <p14:creationId xmlns:p14="http://schemas.microsoft.com/office/powerpoint/2010/main" val="2007544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Experiment… Elliptic Solver Ramifications….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80954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Multigrid methods (MG) are essential for efficient solver performance in fluids-based Elliptic systems</a:t>
            </a:r>
          </a:p>
          <a:p>
            <a:pPr>
              <a:buFont typeface="Arial" charset="0"/>
              <a:buChar char="•"/>
            </a:pPr>
            <a:r>
              <a:rPr lang="en-US" dirty="0"/>
              <a:t> In simple, structured domains, this can be geometric (GMG), while in unstructured, algebraic (AMG)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47C133C-15F0-7273-E5F1-02653657B2D6}"/>
              </a:ext>
            </a:extLst>
          </p:cNvPr>
          <p:cNvGrpSpPr/>
          <p:nvPr/>
        </p:nvGrpSpPr>
        <p:grpSpPr>
          <a:xfrm>
            <a:off x="718466" y="2775858"/>
            <a:ext cx="2453784" cy="1363107"/>
            <a:chOff x="344290" y="2525486"/>
            <a:chExt cx="8081244" cy="340722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84CB653-5A67-3546-9B8B-1DA005412D62}"/>
                </a:ext>
              </a:extLst>
            </p:cNvPr>
            <p:cNvSpPr/>
            <p:nvPr/>
          </p:nvSpPr>
          <p:spPr>
            <a:xfrm>
              <a:off x="1345329" y="2525486"/>
              <a:ext cx="6085115" cy="34072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4D1628F-EADC-B14D-A4F9-892133FAAFE8}"/>
                </a:ext>
              </a:extLst>
            </p:cNvPr>
            <p:cNvCxnSpPr/>
            <p:nvPr/>
          </p:nvCxnSpPr>
          <p:spPr>
            <a:xfrm>
              <a:off x="1345329" y="4876800"/>
              <a:ext cx="0" cy="1055914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798233-11A0-3148-BCB9-176722709493}"/>
                </a:ext>
              </a:extLst>
            </p:cNvPr>
            <p:cNvCxnSpPr/>
            <p:nvPr/>
          </p:nvCxnSpPr>
          <p:spPr>
            <a:xfrm>
              <a:off x="7436830" y="5747660"/>
              <a:ext cx="0" cy="18288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5490B1C-9565-634E-BB69-94EB57CF18F8}"/>
                </a:ext>
              </a:extLst>
            </p:cNvPr>
            <p:cNvCxnSpPr>
              <a:cxnSpLocks/>
            </p:cNvCxnSpPr>
            <p:nvPr/>
          </p:nvCxnSpPr>
          <p:spPr>
            <a:xfrm>
              <a:off x="344290" y="4920342"/>
              <a:ext cx="9075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032A25A-8A75-BD4F-BCE7-D1B396314F0C}"/>
                </a:ext>
              </a:extLst>
            </p:cNvPr>
            <p:cNvCxnSpPr>
              <a:cxnSpLocks/>
            </p:cNvCxnSpPr>
            <p:nvPr/>
          </p:nvCxnSpPr>
          <p:spPr>
            <a:xfrm>
              <a:off x="344290" y="5113673"/>
              <a:ext cx="9075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EE1F07A-3487-CE4A-908A-A048147E370C}"/>
                </a:ext>
              </a:extLst>
            </p:cNvPr>
            <p:cNvCxnSpPr>
              <a:cxnSpLocks/>
            </p:cNvCxnSpPr>
            <p:nvPr/>
          </p:nvCxnSpPr>
          <p:spPr>
            <a:xfrm>
              <a:off x="344290" y="5307004"/>
              <a:ext cx="9075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D2A33C0-B4EE-CA4A-BF95-315247FD1270}"/>
                </a:ext>
              </a:extLst>
            </p:cNvPr>
            <p:cNvCxnSpPr>
              <a:cxnSpLocks/>
            </p:cNvCxnSpPr>
            <p:nvPr/>
          </p:nvCxnSpPr>
          <p:spPr>
            <a:xfrm>
              <a:off x="344290" y="5500335"/>
              <a:ext cx="9075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351BD8B-5E09-6441-AD03-35AA96BDE522}"/>
                </a:ext>
              </a:extLst>
            </p:cNvPr>
            <p:cNvCxnSpPr>
              <a:cxnSpLocks/>
            </p:cNvCxnSpPr>
            <p:nvPr/>
          </p:nvCxnSpPr>
          <p:spPr>
            <a:xfrm>
              <a:off x="344290" y="5693666"/>
              <a:ext cx="9075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0020263-DB9D-C94A-BEF7-2C3830BF2949}"/>
                </a:ext>
              </a:extLst>
            </p:cNvPr>
            <p:cNvCxnSpPr>
              <a:cxnSpLocks/>
            </p:cNvCxnSpPr>
            <p:nvPr/>
          </p:nvCxnSpPr>
          <p:spPr>
            <a:xfrm>
              <a:off x="344290" y="5886996"/>
              <a:ext cx="9075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459841F-2024-574A-AFDA-B831EA281CD7}"/>
                </a:ext>
              </a:extLst>
            </p:cNvPr>
            <p:cNvCxnSpPr>
              <a:cxnSpLocks/>
            </p:cNvCxnSpPr>
            <p:nvPr/>
          </p:nvCxnSpPr>
          <p:spPr>
            <a:xfrm>
              <a:off x="7517966" y="5777701"/>
              <a:ext cx="9075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69C0D5-7698-7E41-B578-7DBD0ABBB691}"/>
                </a:ext>
              </a:extLst>
            </p:cNvPr>
            <p:cNvCxnSpPr>
              <a:cxnSpLocks/>
            </p:cNvCxnSpPr>
            <p:nvPr/>
          </p:nvCxnSpPr>
          <p:spPr>
            <a:xfrm>
              <a:off x="7517966" y="5916602"/>
              <a:ext cx="9075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C4A06D3-5EAC-1FD8-2908-3E14E947C176}"/>
              </a:ext>
            </a:extLst>
          </p:cNvPr>
          <p:cNvGrpSpPr/>
          <p:nvPr/>
        </p:nvGrpSpPr>
        <p:grpSpPr>
          <a:xfrm>
            <a:off x="3286559" y="3924836"/>
            <a:ext cx="2453784" cy="1363107"/>
            <a:chOff x="344290" y="2525486"/>
            <a:chExt cx="8081244" cy="340722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39324A2-A86F-FE5D-2F5D-AAA101606C49}"/>
                </a:ext>
              </a:extLst>
            </p:cNvPr>
            <p:cNvSpPr/>
            <p:nvPr/>
          </p:nvSpPr>
          <p:spPr>
            <a:xfrm>
              <a:off x="1345329" y="2525486"/>
              <a:ext cx="6085115" cy="34072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E23ABF7-6639-16AF-3587-EEE4756AA503}"/>
                </a:ext>
              </a:extLst>
            </p:cNvPr>
            <p:cNvCxnSpPr/>
            <p:nvPr/>
          </p:nvCxnSpPr>
          <p:spPr>
            <a:xfrm>
              <a:off x="1345329" y="4876800"/>
              <a:ext cx="0" cy="1055914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ECF91DF-1897-DB11-3A00-0CD8B8956A6F}"/>
                </a:ext>
              </a:extLst>
            </p:cNvPr>
            <p:cNvCxnSpPr/>
            <p:nvPr/>
          </p:nvCxnSpPr>
          <p:spPr>
            <a:xfrm>
              <a:off x="7436830" y="5747660"/>
              <a:ext cx="0" cy="18288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E29C563-272B-1EB7-3445-8E6B7DFFC7C1}"/>
                </a:ext>
              </a:extLst>
            </p:cNvPr>
            <p:cNvCxnSpPr>
              <a:cxnSpLocks/>
            </p:cNvCxnSpPr>
            <p:nvPr/>
          </p:nvCxnSpPr>
          <p:spPr>
            <a:xfrm>
              <a:off x="344290" y="4920342"/>
              <a:ext cx="9075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9A465ED-A210-5173-C5D4-80908BD97B26}"/>
                </a:ext>
              </a:extLst>
            </p:cNvPr>
            <p:cNvCxnSpPr>
              <a:cxnSpLocks/>
            </p:cNvCxnSpPr>
            <p:nvPr/>
          </p:nvCxnSpPr>
          <p:spPr>
            <a:xfrm>
              <a:off x="344290" y="5113673"/>
              <a:ext cx="9075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1C1223C-5E7B-3366-B63D-AD30492EA1C2}"/>
                </a:ext>
              </a:extLst>
            </p:cNvPr>
            <p:cNvCxnSpPr>
              <a:cxnSpLocks/>
            </p:cNvCxnSpPr>
            <p:nvPr/>
          </p:nvCxnSpPr>
          <p:spPr>
            <a:xfrm>
              <a:off x="344290" y="5307004"/>
              <a:ext cx="9075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9371D3D-CC76-D0DF-96C8-253226CFB0A0}"/>
                </a:ext>
              </a:extLst>
            </p:cNvPr>
            <p:cNvCxnSpPr>
              <a:cxnSpLocks/>
            </p:cNvCxnSpPr>
            <p:nvPr/>
          </p:nvCxnSpPr>
          <p:spPr>
            <a:xfrm>
              <a:off x="344290" y="5500335"/>
              <a:ext cx="9075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485B7C5-233D-17A8-FD37-53F07003E1F4}"/>
                </a:ext>
              </a:extLst>
            </p:cNvPr>
            <p:cNvCxnSpPr>
              <a:cxnSpLocks/>
            </p:cNvCxnSpPr>
            <p:nvPr/>
          </p:nvCxnSpPr>
          <p:spPr>
            <a:xfrm>
              <a:off x="344290" y="5693666"/>
              <a:ext cx="9075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973C693-0B8C-D65E-7EC8-DE6E3C062346}"/>
                </a:ext>
              </a:extLst>
            </p:cNvPr>
            <p:cNvCxnSpPr>
              <a:cxnSpLocks/>
            </p:cNvCxnSpPr>
            <p:nvPr/>
          </p:nvCxnSpPr>
          <p:spPr>
            <a:xfrm>
              <a:off x="344290" y="5886996"/>
              <a:ext cx="9075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52B4899-A666-5C48-900E-0155B205115B}"/>
                </a:ext>
              </a:extLst>
            </p:cNvPr>
            <p:cNvCxnSpPr>
              <a:cxnSpLocks/>
            </p:cNvCxnSpPr>
            <p:nvPr/>
          </p:nvCxnSpPr>
          <p:spPr>
            <a:xfrm>
              <a:off x="7517966" y="5777701"/>
              <a:ext cx="9075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2C9EBCC-8FEF-B8D1-65BF-3CBABCD8B05E}"/>
                </a:ext>
              </a:extLst>
            </p:cNvPr>
            <p:cNvCxnSpPr>
              <a:cxnSpLocks/>
            </p:cNvCxnSpPr>
            <p:nvPr/>
          </p:nvCxnSpPr>
          <p:spPr>
            <a:xfrm>
              <a:off x="7517966" y="5916602"/>
              <a:ext cx="9075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F36F835-E1CB-DA05-219E-9634A5F5DA85}"/>
              </a:ext>
            </a:extLst>
          </p:cNvPr>
          <p:cNvGrpSpPr/>
          <p:nvPr/>
        </p:nvGrpSpPr>
        <p:grpSpPr>
          <a:xfrm>
            <a:off x="5949116" y="5287943"/>
            <a:ext cx="2453784" cy="1363107"/>
            <a:chOff x="344290" y="2525486"/>
            <a:chExt cx="8081244" cy="3407228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B9FA1DF-9816-CFCC-21FF-414EFA7F4956}"/>
                </a:ext>
              </a:extLst>
            </p:cNvPr>
            <p:cNvSpPr/>
            <p:nvPr/>
          </p:nvSpPr>
          <p:spPr>
            <a:xfrm>
              <a:off x="1345329" y="2525486"/>
              <a:ext cx="6085115" cy="34072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7106B56-67A5-986B-44FD-1682A4452B18}"/>
                </a:ext>
              </a:extLst>
            </p:cNvPr>
            <p:cNvCxnSpPr/>
            <p:nvPr/>
          </p:nvCxnSpPr>
          <p:spPr>
            <a:xfrm>
              <a:off x="1345329" y="4876800"/>
              <a:ext cx="0" cy="1055914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695A10C-3C31-8A85-4251-D5FFF7839932}"/>
                </a:ext>
              </a:extLst>
            </p:cNvPr>
            <p:cNvCxnSpPr/>
            <p:nvPr/>
          </p:nvCxnSpPr>
          <p:spPr>
            <a:xfrm>
              <a:off x="7436830" y="5747660"/>
              <a:ext cx="0" cy="18288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B95B9C9-7A36-F914-7C35-515F8D085525}"/>
                </a:ext>
              </a:extLst>
            </p:cNvPr>
            <p:cNvCxnSpPr>
              <a:cxnSpLocks/>
            </p:cNvCxnSpPr>
            <p:nvPr/>
          </p:nvCxnSpPr>
          <p:spPr>
            <a:xfrm>
              <a:off x="344290" y="4920342"/>
              <a:ext cx="9075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6BEBDD7-E5B3-E9E5-E7FB-0B6C9D51BDBF}"/>
                </a:ext>
              </a:extLst>
            </p:cNvPr>
            <p:cNvCxnSpPr>
              <a:cxnSpLocks/>
            </p:cNvCxnSpPr>
            <p:nvPr/>
          </p:nvCxnSpPr>
          <p:spPr>
            <a:xfrm>
              <a:off x="344290" y="5113673"/>
              <a:ext cx="9075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54F4200-4AD9-1662-6523-1144EC775C89}"/>
                </a:ext>
              </a:extLst>
            </p:cNvPr>
            <p:cNvCxnSpPr>
              <a:cxnSpLocks/>
            </p:cNvCxnSpPr>
            <p:nvPr/>
          </p:nvCxnSpPr>
          <p:spPr>
            <a:xfrm>
              <a:off x="344290" y="5307004"/>
              <a:ext cx="9075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4DA9811-805A-8374-B781-8C9D69764363}"/>
                </a:ext>
              </a:extLst>
            </p:cNvPr>
            <p:cNvCxnSpPr>
              <a:cxnSpLocks/>
            </p:cNvCxnSpPr>
            <p:nvPr/>
          </p:nvCxnSpPr>
          <p:spPr>
            <a:xfrm>
              <a:off x="344290" y="5500335"/>
              <a:ext cx="9075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E9239E0-4BA4-1824-A5F9-8CD59098BDA7}"/>
                </a:ext>
              </a:extLst>
            </p:cNvPr>
            <p:cNvCxnSpPr>
              <a:cxnSpLocks/>
            </p:cNvCxnSpPr>
            <p:nvPr/>
          </p:nvCxnSpPr>
          <p:spPr>
            <a:xfrm>
              <a:off x="344290" y="5693666"/>
              <a:ext cx="9075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69F49BA-0A86-A8D6-341D-630F092776E7}"/>
                </a:ext>
              </a:extLst>
            </p:cNvPr>
            <p:cNvCxnSpPr>
              <a:cxnSpLocks/>
            </p:cNvCxnSpPr>
            <p:nvPr/>
          </p:nvCxnSpPr>
          <p:spPr>
            <a:xfrm>
              <a:off x="344290" y="5886996"/>
              <a:ext cx="9075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A18FE65-198B-C897-B424-CCD58FAC3C03}"/>
                </a:ext>
              </a:extLst>
            </p:cNvPr>
            <p:cNvCxnSpPr>
              <a:cxnSpLocks/>
            </p:cNvCxnSpPr>
            <p:nvPr/>
          </p:nvCxnSpPr>
          <p:spPr>
            <a:xfrm>
              <a:off x="7517966" y="5777701"/>
              <a:ext cx="9075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9E2A57F-1EA1-7DDB-C6E2-609E20D24867}"/>
                </a:ext>
              </a:extLst>
            </p:cNvPr>
            <p:cNvCxnSpPr>
              <a:cxnSpLocks/>
            </p:cNvCxnSpPr>
            <p:nvPr/>
          </p:nvCxnSpPr>
          <p:spPr>
            <a:xfrm>
              <a:off x="7517966" y="5916602"/>
              <a:ext cx="9075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DB6F81B-F060-FA64-31EA-E4BB08101D19}"/>
              </a:ext>
            </a:extLst>
          </p:cNvPr>
          <p:cNvCxnSpPr>
            <a:cxnSpLocks/>
          </p:cNvCxnSpPr>
          <p:nvPr/>
        </p:nvCxnSpPr>
        <p:spPr>
          <a:xfrm flipV="1">
            <a:off x="7155355" y="5301120"/>
            <a:ext cx="0" cy="134993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81B8B03-6CAB-245F-D60B-B9E8F32F2AB3}"/>
              </a:ext>
            </a:extLst>
          </p:cNvPr>
          <p:cNvCxnSpPr>
            <a:cxnSpLocks/>
          </p:cNvCxnSpPr>
          <p:nvPr/>
        </p:nvCxnSpPr>
        <p:spPr>
          <a:xfrm>
            <a:off x="6253286" y="6005705"/>
            <a:ext cx="1847681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F94FE18-4969-BB7E-ABF6-9B5051758FD8}"/>
              </a:ext>
            </a:extLst>
          </p:cNvPr>
          <p:cNvCxnSpPr>
            <a:cxnSpLocks/>
          </p:cNvCxnSpPr>
          <p:nvPr/>
        </p:nvCxnSpPr>
        <p:spPr>
          <a:xfrm flipV="1">
            <a:off x="4499245" y="3918636"/>
            <a:ext cx="0" cy="134993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7CF2561-4E12-B84E-D288-4A0136FB5159}"/>
              </a:ext>
            </a:extLst>
          </p:cNvPr>
          <p:cNvCxnSpPr>
            <a:cxnSpLocks/>
          </p:cNvCxnSpPr>
          <p:nvPr/>
        </p:nvCxnSpPr>
        <p:spPr>
          <a:xfrm>
            <a:off x="3597176" y="4623221"/>
            <a:ext cx="1847681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65D4814-1935-0D45-071F-8260F42B7E21}"/>
              </a:ext>
            </a:extLst>
          </p:cNvPr>
          <p:cNvCxnSpPr>
            <a:cxnSpLocks/>
          </p:cNvCxnSpPr>
          <p:nvPr/>
        </p:nvCxnSpPr>
        <p:spPr>
          <a:xfrm flipV="1">
            <a:off x="4945559" y="3929518"/>
            <a:ext cx="0" cy="134993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E3EEADF-740B-008B-AC7B-1D18BDD60CD3}"/>
              </a:ext>
            </a:extLst>
          </p:cNvPr>
          <p:cNvCxnSpPr>
            <a:cxnSpLocks/>
          </p:cNvCxnSpPr>
          <p:nvPr/>
        </p:nvCxnSpPr>
        <p:spPr>
          <a:xfrm flipV="1">
            <a:off x="4020275" y="3929514"/>
            <a:ext cx="0" cy="134993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4B0C2FB-513F-8DC0-DF75-685F5791CFAC}"/>
              </a:ext>
            </a:extLst>
          </p:cNvPr>
          <p:cNvCxnSpPr>
            <a:cxnSpLocks/>
          </p:cNvCxnSpPr>
          <p:nvPr/>
        </p:nvCxnSpPr>
        <p:spPr>
          <a:xfrm>
            <a:off x="3597172" y="4274877"/>
            <a:ext cx="1847681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45AECB0-1355-B30C-A63A-FDDDF4FD06C6}"/>
              </a:ext>
            </a:extLst>
          </p:cNvPr>
          <p:cNvCxnSpPr>
            <a:cxnSpLocks/>
          </p:cNvCxnSpPr>
          <p:nvPr/>
        </p:nvCxnSpPr>
        <p:spPr>
          <a:xfrm>
            <a:off x="3608057" y="4982445"/>
            <a:ext cx="1847681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9212964-9EA9-2867-ED1D-41EF4F9B52C4}"/>
              </a:ext>
            </a:extLst>
          </p:cNvPr>
          <p:cNvCxnSpPr>
            <a:cxnSpLocks/>
          </p:cNvCxnSpPr>
          <p:nvPr/>
        </p:nvCxnSpPr>
        <p:spPr>
          <a:xfrm flipV="1">
            <a:off x="1930222" y="2764749"/>
            <a:ext cx="0" cy="134993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0560911-C85D-729F-A5D4-895AE8B08A71}"/>
              </a:ext>
            </a:extLst>
          </p:cNvPr>
          <p:cNvCxnSpPr>
            <a:cxnSpLocks/>
          </p:cNvCxnSpPr>
          <p:nvPr/>
        </p:nvCxnSpPr>
        <p:spPr>
          <a:xfrm>
            <a:off x="1028153" y="3469334"/>
            <a:ext cx="1847681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60A74BD-129A-EAAB-BF71-9AA1CD8E8E80}"/>
              </a:ext>
            </a:extLst>
          </p:cNvPr>
          <p:cNvCxnSpPr>
            <a:cxnSpLocks/>
          </p:cNvCxnSpPr>
          <p:nvPr/>
        </p:nvCxnSpPr>
        <p:spPr>
          <a:xfrm flipV="1">
            <a:off x="2376536" y="2775631"/>
            <a:ext cx="0" cy="134993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EF034DF-15F0-9247-ADD3-9D30280A667F}"/>
              </a:ext>
            </a:extLst>
          </p:cNvPr>
          <p:cNvCxnSpPr>
            <a:cxnSpLocks/>
          </p:cNvCxnSpPr>
          <p:nvPr/>
        </p:nvCxnSpPr>
        <p:spPr>
          <a:xfrm flipV="1">
            <a:off x="1451252" y="2775627"/>
            <a:ext cx="0" cy="134993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588D70A-A41E-28F7-EEEC-2D0A3E4C8AD1}"/>
              </a:ext>
            </a:extLst>
          </p:cNvPr>
          <p:cNvCxnSpPr>
            <a:cxnSpLocks/>
          </p:cNvCxnSpPr>
          <p:nvPr/>
        </p:nvCxnSpPr>
        <p:spPr>
          <a:xfrm>
            <a:off x="1028149" y="3120990"/>
            <a:ext cx="1847681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9ECB166-7ACF-9959-F1DE-3F8B992A34A8}"/>
              </a:ext>
            </a:extLst>
          </p:cNvPr>
          <p:cNvCxnSpPr>
            <a:cxnSpLocks/>
          </p:cNvCxnSpPr>
          <p:nvPr/>
        </p:nvCxnSpPr>
        <p:spPr>
          <a:xfrm>
            <a:off x="1039034" y="3828558"/>
            <a:ext cx="1847681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386306C-B494-2FB4-297B-A5D89642BA72}"/>
              </a:ext>
            </a:extLst>
          </p:cNvPr>
          <p:cNvCxnSpPr>
            <a:cxnSpLocks/>
          </p:cNvCxnSpPr>
          <p:nvPr/>
        </p:nvCxnSpPr>
        <p:spPr>
          <a:xfrm flipV="1">
            <a:off x="1244423" y="2786509"/>
            <a:ext cx="0" cy="134993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CD93F9E-223D-0890-C5D1-0C3B7A59148D}"/>
              </a:ext>
            </a:extLst>
          </p:cNvPr>
          <p:cNvCxnSpPr>
            <a:cxnSpLocks/>
          </p:cNvCxnSpPr>
          <p:nvPr/>
        </p:nvCxnSpPr>
        <p:spPr>
          <a:xfrm flipV="1">
            <a:off x="1690739" y="2786509"/>
            <a:ext cx="0" cy="134993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B21F56E-72A9-778B-429C-2C3F8BEE139C}"/>
              </a:ext>
            </a:extLst>
          </p:cNvPr>
          <p:cNvCxnSpPr>
            <a:cxnSpLocks/>
          </p:cNvCxnSpPr>
          <p:nvPr/>
        </p:nvCxnSpPr>
        <p:spPr>
          <a:xfrm flipV="1">
            <a:off x="2147938" y="2797404"/>
            <a:ext cx="0" cy="134993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B6BBC74-416D-A058-CC77-558FEDD09206}"/>
              </a:ext>
            </a:extLst>
          </p:cNvPr>
          <p:cNvCxnSpPr>
            <a:cxnSpLocks/>
          </p:cNvCxnSpPr>
          <p:nvPr/>
        </p:nvCxnSpPr>
        <p:spPr>
          <a:xfrm flipV="1">
            <a:off x="2616023" y="2797401"/>
            <a:ext cx="0" cy="134993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4D3D505-7B80-46EA-57E5-EC3DB6F11A9E}"/>
              </a:ext>
            </a:extLst>
          </p:cNvPr>
          <p:cNvCxnSpPr>
            <a:cxnSpLocks/>
          </p:cNvCxnSpPr>
          <p:nvPr/>
        </p:nvCxnSpPr>
        <p:spPr>
          <a:xfrm>
            <a:off x="1028145" y="2957704"/>
            <a:ext cx="1847681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151FCBB-7870-317D-8DA3-5666A7409EF7}"/>
              </a:ext>
            </a:extLst>
          </p:cNvPr>
          <p:cNvCxnSpPr>
            <a:cxnSpLocks/>
          </p:cNvCxnSpPr>
          <p:nvPr/>
        </p:nvCxnSpPr>
        <p:spPr>
          <a:xfrm>
            <a:off x="1039033" y="3295162"/>
            <a:ext cx="1847681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DD80EE11-08F1-1ABC-6393-B29DAAFE25BE}"/>
              </a:ext>
            </a:extLst>
          </p:cNvPr>
          <p:cNvCxnSpPr>
            <a:cxnSpLocks/>
          </p:cNvCxnSpPr>
          <p:nvPr/>
        </p:nvCxnSpPr>
        <p:spPr>
          <a:xfrm>
            <a:off x="1028153" y="3643506"/>
            <a:ext cx="1847681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7260A4B-B8DF-54BA-A314-B1E98D98E136}"/>
              </a:ext>
            </a:extLst>
          </p:cNvPr>
          <p:cNvCxnSpPr>
            <a:cxnSpLocks/>
          </p:cNvCxnSpPr>
          <p:nvPr/>
        </p:nvCxnSpPr>
        <p:spPr>
          <a:xfrm>
            <a:off x="1039030" y="3980958"/>
            <a:ext cx="1847681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537BEB6-6C4B-ACB3-AF6E-715E53142385}"/>
              </a:ext>
            </a:extLst>
          </p:cNvPr>
          <p:cNvCxnSpPr>
            <a:cxnSpLocks/>
          </p:cNvCxnSpPr>
          <p:nvPr/>
        </p:nvCxnSpPr>
        <p:spPr>
          <a:xfrm>
            <a:off x="3264175" y="2774782"/>
            <a:ext cx="3891180" cy="1702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B44EB0E-17B7-6E4F-E309-02D55621B47E}"/>
              </a:ext>
            </a:extLst>
          </p:cNvPr>
          <p:cNvCxnSpPr>
            <a:cxnSpLocks/>
          </p:cNvCxnSpPr>
          <p:nvPr/>
        </p:nvCxnSpPr>
        <p:spPr>
          <a:xfrm flipH="1" flipV="1">
            <a:off x="1838285" y="4744637"/>
            <a:ext cx="3489761" cy="1818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543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050" y="215415"/>
            <a:ext cx="7774871" cy="570225"/>
          </a:xfrm>
        </p:spPr>
        <p:txBody>
          <a:bodyPr/>
          <a:lstStyle/>
          <a:p>
            <a:r>
              <a:rPr lang="en-US" dirty="0"/>
              <a:t>Introduction to the low-Mach </a:t>
            </a:r>
            <a:r>
              <a:rPr lang="en-US"/>
              <a:t>Number Approximation: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483266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Variable density, non-isothermal equation set allow for all length and time scales for a given physics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The non-dimensional form of the momentum equation is singular in the limit as Mach number approaches zero</a:t>
            </a:r>
          </a:p>
          <a:p>
            <a:pPr>
              <a:buFont typeface="Wingdings" charset="2"/>
              <a:buChar char="§"/>
            </a:pPr>
            <a:r>
              <a:rPr lang="en-US" dirty="0"/>
              <a:t> low-Mach equations are derived by nondimensionalization and asymptotic expansion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For a low-Mach flow, the density and thermodynamic pressure are not strongly coupled by an equation of state, hence, stiffness arises as Ma-&gt;0</a:t>
            </a:r>
          </a:p>
          <a:p>
            <a:pPr>
              <a:buFont typeface="Wingdings" charset="2"/>
              <a:buChar char="§"/>
            </a:pPr>
            <a:r>
              <a:rPr lang="en-US" dirty="0"/>
              <a:t> The constant-in-space thermodynamic pressure is used in the EOS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The low-Mach procedure filters the acoustics, which can not be of prime interest in the 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the low-Mach Number Approximation: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Variable density, non-isothermal equation set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DOF vs Equation count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Non-dimensional form</a:t>
            </a:r>
          </a:p>
          <a:p>
            <a:pPr>
              <a:buFont typeface="Wingdings" charset="2"/>
              <a:buChar char="§"/>
            </a:pPr>
            <a:r>
              <a:rPr lang="en-US" dirty="0"/>
              <a:t> Asymptotic Expansion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Derived low-Mach Equation Set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The Role of Pressure 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Motion and Thermodynamic</a:t>
            </a:r>
          </a:p>
          <a:p>
            <a:pPr>
              <a:buFont typeface="Wingdings" charset="2"/>
              <a:buChar char="§"/>
            </a:pPr>
            <a:r>
              <a:rPr lang="en-US"/>
              <a:t> Conclusions</a:t>
            </a:r>
            <a:endParaRPr lang="en-US" dirty="0"/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53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a Variable Density, non-Isothermal Fluid Flow System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the variable density (non-isothermal) equations of motion (momentum and continuity) with energy transport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See </a:t>
            </a:r>
            <a:r>
              <a:rPr lang="en-US" dirty="0" err="1"/>
              <a:t>Paolucci</a:t>
            </a:r>
            <a:r>
              <a:rPr lang="en-US" dirty="0"/>
              <a:t> (1982) or Baum (1978) for the low-Mach pedigree</a:t>
            </a:r>
          </a:p>
          <a:p>
            <a:pPr>
              <a:buFont typeface="Arial" charset="0"/>
              <a:buChar char="•"/>
            </a:pPr>
            <a:r>
              <a:rPr lang="en-US" dirty="0"/>
              <a:t> Number of Equations = (3+nDim) = Number of unknowns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05078" y="2910929"/>
                <a:ext cx="2919850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-</a:t>
                </a:r>
                <a:r>
                  <a:rPr lang="mr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5078" y="2910929"/>
                <a:ext cx="2919850" cy="490006"/>
              </a:xfrm>
              <a:prstGeom prst="rect">
                <a:avLst/>
              </a:prstGeom>
              <a:blipFill>
                <a:blip r:embed="rId2"/>
                <a:stretch>
                  <a:fillRect l="-2597" t="-2564"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758757" y="2250134"/>
                <a:ext cx="1364436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757" y="2250134"/>
                <a:ext cx="1364436" cy="490006"/>
              </a:xfrm>
              <a:prstGeom prst="rect">
                <a:avLst/>
              </a:prstGeom>
              <a:blipFill>
                <a:blip r:embed="rId3"/>
                <a:stretch>
                  <a:fillRect l="-5556" r="-1852"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061852" y="3571724"/>
                <a:ext cx="2758246" cy="5004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𝐻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-</a:t>
                </a:r>
                <a:r>
                  <a:rPr lang="mr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852" y="3571724"/>
                <a:ext cx="2758246" cy="500458"/>
              </a:xfrm>
              <a:prstGeom prst="rect">
                <a:avLst/>
              </a:prstGeom>
              <a:blipFill>
                <a:blip r:embed="rId4"/>
                <a:stretch>
                  <a:fillRect l="-2752" t="-25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37942" y="4502442"/>
                <a:ext cx="731070" cy="3918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mr-I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𝑝𝑀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𝑅𝑇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42" y="4502442"/>
                <a:ext cx="731070" cy="391839"/>
              </a:xfrm>
              <a:prstGeom prst="rect">
                <a:avLst/>
              </a:prstGeom>
              <a:blipFill>
                <a:blip r:embed="rId5"/>
                <a:stretch>
                  <a:fillRect l="-11864" t="-312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158798" y="5220705"/>
                <a:ext cx="1292877" cy="3745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h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is-I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𝑜</m:t>
                            </m:r>
                          </m:sup>
                        </m:sSup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𝑑𝑇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798" y="5220705"/>
                <a:ext cx="1292877" cy="374590"/>
              </a:xfrm>
              <a:prstGeom prst="rect">
                <a:avLst/>
              </a:prstGeom>
              <a:blipFill>
                <a:blip r:embed="rId6"/>
                <a:stretch>
                  <a:fillRect l="-12621" t="-129032" b="-20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3"/>
          <p:cNvSpPr txBox="1">
            <a:spLocks/>
          </p:cNvSpPr>
          <p:nvPr/>
        </p:nvSpPr>
        <p:spPr>
          <a:xfrm>
            <a:off x="6506872" y="2013179"/>
            <a:ext cx="2783060" cy="4392922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20000"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DOF: </a:t>
            </a:r>
            <a:r>
              <a:rPr lang="en-US" u="sng" dirty="0"/>
              <a:t>(3 + </a:t>
            </a:r>
            <a:r>
              <a:rPr lang="en-US" u="sng" dirty="0" err="1"/>
              <a:t>nDim</a:t>
            </a:r>
            <a:r>
              <a:rPr lang="en-US" u="sng" dirty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Density, </a:t>
            </a:r>
            <a:r>
              <a:rPr lang="en-US" dirty="0">
                <a:latin typeface="symbol" charset="2"/>
              </a:rPr>
              <a:t>r </a:t>
            </a:r>
            <a:r>
              <a:rPr lang="en-US" u="sng" dirty="0">
                <a:latin typeface="symbol" charset="2"/>
              </a:rPr>
              <a:t>(1)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Pressure, p </a:t>
            </a:r>
            <a:r>
              <a:rPr lang="en-US" u="sng" dirty="0"/>
              <a:t>(2)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Velocity, </a:t>
            </a:r>
            <a:r>
              <a:rPr lang="en-US" dirty="0" err="1"/>
              <a:t>u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u="sng" dirty="0"/>
              <a:t>(</a:t>
            </a:r>
            <a:r>
              <a:rPr lang="en-US" u="sng" dirty="0" err="1"/>
              <a:t>nDim</a:t>
            </a:r>
            <a:r>
              <a:rPr lang="en-US" u="sng" dirty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Total energy, E </a:t>
            </a:r>
            <a:r>
              <a:rPr lang="en-US" u="sng" dirty="0"/>
              <a:t>(3)</a:t>
            </a:r>
          </a:p>
          <a:p>
            <a:pPr lvl="2">
              <a:buFont typeface="Arial" charset="0"/>
              <a:buChar char="•"/>
            </a:pPr>
            <a:r>
              <a:rPr lang="en-US" dirty="0"/>
              <a:t>Total enthalpy, H</a:t>
            </a:r>
          </a:p>
          <a:p>
            <a:pPr lvl="2">
              <a:buFont typeface="Arial" charset="0"/>
              <a:buChar char="•"/>
            </a:pPr>
            <a:r>
              <a:rPr lang="en-US" dirty="0"/>
              <a:t>Static enthalpy, h</a:t>
            </a:r>
          </a:p>
          <a:p>
            <a:pPr lvl="2">
              <a:buFont typeface="Arial" charset="0"/>
              <a:buChar char="•"/>
            </a:pPr>
            <a:r>
              <a:rPr lang="en-US" dirty="0"/>
              <a:t>Temperature, T</a:t>
            </a:r>
          </a:p>
          <a:p>
            <a:pPr>
              <a:buFont typeface="Arial" charset="0"/>
              <a:buChar char="•"/>
            </a:pPr>
            <a:r>
              <a:rPr lang="en-US" dirty="0"/>
              <a:t> Properties: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Viscosity, </a:t>
            </a:r>
            <a:r>
              <a:rPr lang="en-US" dirty="0">
                <a:latin typeface="symbol" charset="2"/>
              </a:rPr>
              <a:t>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Specific heat, </a:t>
            </a:r>
            <a:r>
              <a:rPr lang="en-US" dirty="0" err="1"/>
              <a:t>C</a:t>
            </a:r>
            <a:r>
              <a:rPr lang="en-US" baseline="-25000" dirty="0" err="1"/>
              <a:t>p</a:t>
            </a:r>
            <a:endParaRPr lang="en-US" baseline="-25000" dirty="0"/>
          </a:p>
          <a:p>
            <a:pPr lvl="1">
              <a:buFont typeface="Arial" charset="0"/>
              <a:buChar char="•"/>
            </a:pPr>
            <a:r>
              <a:rPr lang="en-US" dirty="0"/>
              <a:t>Thermal conductivity, </a:t>
            </a:r>
            <a:r>
              <a:rPr lang="en-US" dirty="0">
                <a:latin typeface="symbol" charset="2"/>
              </a:rPr>
              <a:t>l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Constitutive Relationships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Ideal gas law (</a:t>
            </a:r>
            <a:r>
              <a:rPr lang="en-US" u="sng" dirty="0"/>
              <a:t>1</a:t>
            </a:r>
            <a:r>
              <a:rPr lang="en-US" dirty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Newtonian stress, </a:t>
            </a:r>
            <a:r>
              <a:rPr lang="en-US" dirty="0" err="1">
                <a:latin typeface="symbol" charset="2"/>
              </a:rPr>
              <a:t>t</a:t>
            </a:r>
            <a:r>
              <a:rPr lang="en-US" baseline="-25000" dirty="0" err="1"/>
              <a:t>ij</a:t>
            </a:r>
            <a:endParaRPr lang="en-US" baseline="-25000" dirty="0"/>
          </a:p>
          <a:p>
            <a:pPr lvl="1">
              <a:buFont typeface="Arial" charset="0"/>
              <a:buChar char="•"/>
            </a:pPr>
            <a:r>
              <a:rPr lang="en-US" dirty="0"/>
              <a:t>Heat flux vector, q</a:t>
            </a:r>
            <a:endParaRPr lang="en-US" baseline="-25000" dirty="0"/>
          </a:p>
          <a:p>
            <a:pPr lvl="1">
              <a:buFont typeface="Arial" charset="0"/>
              <a:buChar char="•"/>
            </a:pPr>
            <a:r>
              <a:rPr lang="en-US" dirty="0"/>
              <a:t>Total enthalpy, H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Static enthalpy, h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dh/dT = Cp </a:t>
            </a:r>
          </a:p>
          <a:p>
            <a:pPr lvl="1">
              <a:buFont typeface="Arial" charset="0"/>
              <a:buChar char="•"/>
            </a:pPr>
            <a:endParaRPr lang="en-US" dirty="0">
              <a:latin typeface="symbol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026029" y="5205830"/>
                <a:ext cx="1015084" cy="4043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𝐸</m:t>
                    </m:r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H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num>
                      <m:den>
                        <m: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029" y="5205830"/>
                <a:ext cx="1015084" cy="404341"/>
              </a:xfrm>
              <a:prstGeom prst="rect">
                <a:avLst/>
              </a:prstGeom>
              <a:blipFill>
                <a:blip r:embed="rId7"/>
                <a:stretch>
                  <a:fillRect l="-7407" t="-6061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490526" y="5212434"/>
                <a:ext cx="1218860" cy="391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charset="0"/>
                        <a:ea typeface="Cambria Math" charset="0"/>
                        <a:cs typeface="Cambria Math" charset="0"/>
                      </a:rPr>
                      <m:t>h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526" y="5212434"/>
                <a:ext cx="1218860" cy="391133"/>
              </a:xfrm>
              <a:prstGeom prst="rect">
                <a:avLst/>
              </a:prstGeom>
              <a:blipFill>
                <a:blip r:embed="rId8"/>
                <a:stretch>
                  <a:fillRect l="-6250" t="-6250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655463" y="4443676"/>
                <a:ext cx="2878183" cy="5093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μ</m:t>
                    </m:r>
                    <m:d>
                      <m:dPr>
                        <m:ctrlPr>
                          <a:rPr lang="mr-IN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b="0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den>
                    </m:f>
                    <m:r>
                      <m:rPr>
                        <m:sty m:val="p"/>
                      </m:rPr>
                      <a:rPr lang="el-GR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μ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5463" y="4443676"/>
                <a:ext cx="2878183" cy="509370"/>
              </a:xfrm>
              <a:prstGeom prst="rect">
                <a:avLst/>
              </a:prstGeom>
              <a:blipFill>
                <a:blip r:embed="rId9"/>
                <a:stretch>
                  <a:fillRect l="-1754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820098" y="4462720"/>
                <a:ext cx="1079400" cy="471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−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λ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098" y="4462720"/>
                <a:ext cx="1079400" cy="471283"/>
              </a:xfrm>
              <a:prstGeom prst="rect">
                <a:avLst/>
              </a:prstGeom>
              <a:blipFill>
                <a:blip r:embed="rId10"/>
                <a:stretch>
                  <a:fillRect l="-8140" t="-2632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Brace 17"/>
          <p:cNvSpPr/>
          <p:nvPr/>
        </p:nvSpPr>
        <p:spPr>
          <a:xfrm>
            <a:off x="4820098" y="2349661"/>
            <a:ext cx="631577" cy="17225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451675" y="297835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latin typeface="+mj-lt"/>
              </a:rPr>
              <a:t>(2+nDim)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11157" y="4174465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+1 EOS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52FAB93-B19B-6A1B-BF4D-10C1CBE69622}"/>
              </a:ext>
            </a:extLst>
          </p:cNvPr>
          <p:cNvSpPr/>
          <p:nvPr/>
        </p:nvSpPr>
        <p:spPr>
          <a:xfrm>
            <a:off x="230135" y="3935950"/>
            <a:ext cx="1282102" cy="1195163"/>
          </a:xfrm>
          <a:prstGeom prst="ellipse">
            <a:avLst/>
          </a:prstGeom>
          <a:solidFill>
            <a:srgbClr val="C0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963800-9CB1-CB01-9858-0FAA53D017E2}"/>
              </a:ext>
            </a:extLst>
          </p:cNvPr>
          <p:cNvSpPr/>
          <p:nvPr/>
        </p:nvSpPr>
        <p:spPr>
          <a:xfrm>
            <a:off x="-26300" y="517488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latin typeface="+mj-lt"/>
              </a:rPr>
              <a:t>(3+nDim)</a:t>
            </a:r>
          </a:p>
        </p:txBody>
      </p:sp>
    </p:spTree>
    <p:extLst>
      <p:ext uri="{BB962C8B-B14F-4D97-AF65-F5344CB8AC3E}">
        <p14:creationId xmlns:p14="http://schemas.microsoft.com/office/powerpoint/2010/main" val="402849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Dimensionless Form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5169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Nondimensionalization is via a characteristic velocity and length scale 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Note, as the Mach number approaches zero, the viscous work and kinetic energy terms become negligible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the momentum equation notes a singular due to the pressure gradient term</a:t>
            </a:r>
          </a:p>
          <a:p>
            <a:pPr>
              <a:buFont typeface="Arial" charset="0"/>
              <a:buChar char="•"/>
            </a:pPr>
            <a:r>
              <a:rPr lang="en-US" dirty="0"/>
              <a:t> Conclusions: In the limit of zero Mach number, the momentum equation is not well defined and, in fact, singular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42000" y="2540539"/>
                <a:ext cx="3146755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</m:acc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=</a:t>
                </a:r>
                <a:r>
                  <a:rPr lang="mr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000" y="2540539"/>
                <a:ext cx="3146755" cy="490006"/>
              </a:xfrm>
              <a:prstGeom prst="rect">
                <a:avLst/>
              </a:prstGeom>
              <a:blipFill rotWithShape="0">
                <a:blip r:embed="rId3"/>
                <a:stretch>
                  <a:fillRect l="-1938" t="-63750" b="-7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692648" y="1879744"/>
                <a:ext cx="1445458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648" y="1879744"/>
                <a:ext cx="1445458" cy="490006"/>
              </a:xfrm>
              <a:prstGeom prst="rect">
                <a:avLst/>
              </a:prstGeom>
              <a:blipFill rotWithShape="0">
                <a:blip r:embed="rId4"/>
                <a:stretch>
                  <a:fillRect l="-4641" t="-1235" b="-1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70967" y="3201334"/>
                <a:ext cx="7488820" cy="5093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</m:acc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</m:acc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num>
                      <m:den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</m:acc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</m:oMath>
                </a14:m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mr-IN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acc>
                              <m:accPr>
                                <m:chr m:val="̅"/>
                                <m:ctrlPr>
                                  <a:rPr lang="mr-IN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mr-I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e>
                            </m:acc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acc>
                              <m:accPr>
                                <m:chr m:val="̅"/>
                                <m:ctrlPr>
                                  <a:rPr lang="mr-IN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mr-I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e>
                            </m:acc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67" y="3201334"/>
                <a:ext cx="7488820" cy="509370"/>
              </a:xfrm>
              <a:prstGeom prst="rect">
                <a:avLst/>
              </a:prstGeom>
              <a:blipFill rotWithShape="0">
                <a:blip r:embed="rId5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969031" y="3945178"/>
                <a:ext cx="1214008" cy="427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∞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∞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∞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031" y="3945178"/>
                <a:ext cx="1214008" cy="427040"/>
              </a:xfrm>
              <a:prstGeom prst="rect">
                <a:avLst/>
              </a:prstGeom>
              <a:blipFill rotWithShape="0">
                <a:blip r:embed="rId6"/>
                <a:stretch>
                  <a:fillRect l="-6533" t="-7143" b="-1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692648" y="3936714"/>
                <a:ext cx="1214008" cy="4439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∞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∞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648" y="3936714"/>
                <a:ext cx="1214008" cy="443968"/>
              </a:xfrm>
              <a:prstGeom prst="rect">
                <a:avLst/>
              </a:prstGeom>
              <a:blipFill rotWithShape="0">
                <a:blip r:embed="rId7"/>
                <a:stretch>
                  <a:fillRect l="-6533" t="-2740" b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319212" y="3876858"/>
                <a:ext cx="1660321" cy="563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∞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𝛾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𝑅𝑇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∞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/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𝑀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9212" y="3876858"/>
                <a:ext cx="1660321" cy="563680"/>
              </a:xfrm>
              <a:prstGeom prst="rect">
                <a:avLst/>
              </a:prstGeom>
              <a:blipFill rotWithShape="0">
                <a:blip r:embed="rId8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994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Dimensionless Form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5169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Nondimensionalization is via a characteristic velocity and length scale 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Note, as the Mach number approaches zero, the </a:t>
            </a:r>
            <a:r>
              <a:rPr lang="en-US" dirty="0">
                <a:solidFill>
                  <a:srgbClr val="C00000"/>
                </a:solidFill>
              </a:rPr>
              <a:t>viscous work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kinetic energy </a:t>
            </a:r>
            <a:r>
              <a:rPr lang="en-US" dirty="0"/>
              <a:t>terms become negligible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the momentum equation notes a singular due to the pressure gradient term</a:t>
            </a:r>
          </a:p>
          <a:p>
            <a:pPr>
              <a:buFont typeface="Arial" charset="0"/>
              <a:buChar char="•"/>
            </a:pPr>
            <a:r>
              <a:rPr lang="en-US" dirty="0"/>
              <a:t> Conclusions: In the limit of zero Mach number, the momentum equation is not well defined and, in fact, singular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42000" y="2540539"/>
                <a:ext cx="3146755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</m:acc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=</a:t>
                </a:r>
                <a:r>
                  <a:rPr lang="mr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000" y="2540539"/>
                <a:ext cx="3146755" cy="490006"/>
              </a:xfrm>
              <a:prstGeom prst="rect">
                <a:avLst/>
              </a:prstGeom>
              <a:blipFill>
                <a:blip r:embed="rId2"/>
                <a:stretch>
                  <a:fillRect l="-2008"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692648" y="1879744"/>
                <a:ext cx="1445458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648" y="1879744"/>
                <a:ext cx="1445458" cy="490006"/>
              </a:xfrm>
              <a:prstGeom prst="rect">
                <a:avLst/>
              </a:prstGeom>
              <a:blipFill>
                <a:blip r:embed="rId3"/>
                <a:stretch>
                  <a:fillRect l="-434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70967" y="3201334"/>
                <a:ext cx="7488820" cy="5093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</m:acc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</m:acc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num>
                      <m:den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</m:acc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</m:oMath>
                </a14:m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mr-IN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acc>
                              <m:accPr>
                                <m:chr m:val="̅"/>
                                <m:ctrlPr>
                                  <a:rPr lang="mr-IN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mr-I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e>
                            </m:acc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acc>
                              <m:accPr>
                                <m:chr m:val="̅"/>
                                <m:ctrlPr>
                                  <a:rPr lang="mr-IN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mr-I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e>
                            </m:acc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67" y="3201334"/>
                <a:ext cx="7488820" cy="509370"/>
              </a:xfrm>
              <a:prstGeom prst="rect">
                <a:avLst/>
              </a:prstGeom>
              <a:blipFill>
                <a:blip r:embed="rId4"/>
                <a:stretch>
                  <a:fillRect l="-846"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969031" y="3945178"/>
                <a:ext cx="1214008" cy="427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∞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∞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∞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031" y="3945178"/>
                <a:ext cx="1214008" cy="427040"/>
              </a:xfrm>
              <a:prstGeom prst="rect">
                <a:avLst/>
              </a:prstGeom>
              <a:blipFill>
                <a:blip r:embed="rId5"/>
                <a:stretch>
                  <a:fillRect l="-729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692648" y="3936714"/>
                <a:ext cx="1214008" cy="4439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∞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∞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648" y="3936714"/>
                <a:ext cx="1214008" cy="443968"/>
              </a:xfrm>
              <a:prstGeom prst="rect">
                <a:avLst/>
              </a:prstGeom>
              <a:blipFill>
                <a:blip r:embed="rId6"/>
                <a:stretch>
                  <a:fillRect l="-6186" t="-2778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319212" y="3876858"/>
                <a:ext cx="1660321" cy="563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∞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𝛾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𝑅𝑇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∞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/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𝑀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9212" y="3876858"/>
                <a:ext cx="1660321" cy="563680"/>
              </a:xfrm>
              <a:prstGeom prst="rect">
                <a:avLst/>
              </a:prstGeom>
              <a:blipFill>
                <a:blip r:embed="rId7"/>
                <a:stretch>
                  <a:fillRect l="-534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A3BE32AB-C021-A54E-A32B-836CFAFC39F1}"/>
              </a:ext>
            </a:extLst>
          </p:cNvPr>
          <p:cNvSpPr/>
          <p:nvPr/>
        </p:nvSpPr>
        <p:spPr>
          <a:xfrm>
            <a:off x="5645326" y="3147297"/>
            <a:ext cx="686857" cy="680159"/>
          </a:xfrm>
          <a:prstGeom prst="ellipse">
            <a:avLst/>
          </a:prstGeom>
          <a:solidFill>
            <a:srgbClr val="C0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76714F4-5D4F-C346-BFB7-8828C674E676}"/>
              </a:ext>
            </a:extLst>
          </p:cNvPr>
          <p:cNvSpPr/>
          <p:nvPr/>
        </p:nvSpPr>
        <p:spPr>
          <a:xfrm>
            <a:off x="4132210" y="3136407"/>
            <a:ext cx="686857" cy="680159"/>
          </a:xfrm>
          <a:prstGeom prst="ellipse">
            <a:avLst/>
          </a:prstGeom>
          <a:solidFill>
            <a:srgbClr val="C0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6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15987" y="1441700"/>
                <a:ext cx="7543800" cy="5769328"/>
              </a:xfrm>
            </p:spPr>
            <p:txBody>
              <a:bodyPr>
                <a:normAutofit/>
              </a:bodyPr>
              <a:lstStyle/>
              <a:p>
                <a:pPr>
                  <a:buFont typeface="Arial" charset="0"/>
                  <a:buChar char="•"/>
                </a:pPr>
                <a:r>
                  <a:rPr lang="en-US" dirty="0"/>
                  <a:t> To explore the singularity, write each DOF as an asymptotic series:</a:t>
                </a:r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 The resulting zeroth-order equations are as follows:</a:t>
                </a:r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 In order for the zeroth-order momentum equation to be well conditioned in the limit of zero Mach number,          must be spatially zero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 </a:t>
                </a:r>
                <a:r>
                  <a:rPr lang="en-US" dirty="0" err="1"/>
                  <a:t>p</a:t>
                </a:r>
                <a:r>
                  <a:rPr lang="en-US" baseline="-25000" dirty="0" err="1"/>
                  <a:t>o</a:t>
                </a:r>
                <a:r>
                  <a:rPr lang="en-US" dirty="0"/>
                  <a:t> is a constant-in-space, possibly variable-in-time thermodynamic pressure,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 p</a:t>
                </a:r>
                <a:r>
                  <a:rPr lang="en-US" baseline="-25000" dirty="0"/>
                  <a:t>1</a:t>
                </a:r>
                <a:r>
                  <a:rPr lang="en-US" dirty="0"/>
                  <a:t> is the variable is space pressure, which is also known as the “motion pressure”,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dirty="0"/>
                  <a:t>Recall, this is simply a perturbation about the full thermodynamic pressure,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e>
                    </m:acc>
                    <m:r>
                      <a:rPr lang="en-US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15987" y="1441700"/>
                <a:ext cx="7543800" cy="5769328"/>
              </a:xfrm>
              <a:blipFill>
                <a:blip r:embed="rId2"/>
                <a:stretch>
                  <a:fillRect l="-1681" t="-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of the Pressure Singularity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397063" y="1833190"/>
                <a:ext cx="33324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:r>
                  <a:rPr lang="mr-IN" dirty="0"/>
                  <a:t>…</a:t>
                </a:r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063" y="1833190"/>
                <a:ext cx="3332405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377" t="-31111" b="-4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397062" y="2700608"/>
                <a:ext cx="33324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:r>
                  <a:rPr lang="mr-IN" dirty="0"/>
                  <a:t>…</a:t>
                </a:r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062" y="2700608"/>
                <a:ext cx="3332405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377" t="-31111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397062" y="2259301"/>
                <a:ext cx="3332405" cy="3033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𝑜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:r>
                  <a:rPr lang="mr-IN" dirty="0"/>
                  <a:t>…</a:t>
                </a:r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062" y="2259301"/>
                <a:ext cx="3332405" cy="303353"/>
              </a:xfrm>
              <a:prstGeom prst="rect">
                <a:avLst/>
              </a:prstGeom>
              <a:blipFill rotWithShape="0">
                <a:blip r:embed="rId5"/>
                <a:stretch>
                  <a:fillRect l="-1645" t="-26531" b="-38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004035" y="3418587"/>
                <a:ext cx="1727174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𝑜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035" y="3418587"/>
                <a:ext cx="1727174" cy="490006"/>
              </a:xfrm>
              <a:prstGeom prst="rect">
                <a:avLst/>
              </a:prstGeom>
              <a:blipFill rotWithShape="0">
                <a:blip r:embed="rId6"/>
                <a:stretch>
                  <a:fillRect l="-3887" t="-2500" b="-1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403892" y="4080702"/>
                <a:ext cx="4927460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𝑜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𝑜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𝑜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d>
                      <m:dPr>
                        <m:ctrlPr>
                          <a:rPr lang="mr-IN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𝑜</m:t>
                                </m:r>
                              </m:sub>
                            </m:sSub>
                          </m:num>
                          <m:den>
                            <m:r>
                              <a:rPr lang="mr-IN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i="1">
                        <a:latin typeface="Cambria Math" charset="0"/>
                      </a:rPr>
                      <m:t> </m:t>
                    </m:r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892" y="4080702"/>
                <a:ext cx="4927460" cy="490006"/>
              </a:xfrm>
              <a:prstGeom prst="rect">
                <a:avLst/>
              </a:prstGeom>
              <a:blipFill rotWithShape="0">
                <a:blip r:embed="rId7"/>
                <a:stretch>
                  <a:fillRect l="-1236" t="-62963" b="-75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764827" y="4742818"/>
                <a:ext cx="4205590" cy="5088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𝑜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𝑜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num>
                      <m:den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acc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827" y="4742818"/>
                <a:ext cx="4205590" cy="508857"/>
              </a:xfrm>
              <a:prstGeom prst="rect">
                <a:avLst/>
              </a:prstGeom>
              <a:blipFill rotWithShape="0">
                <a:blip r:embed="rId8"/>
                <a:stretch>
                  <a:fillRect l="-145"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142795" y="5440032"/>
                <a:ext cx="619529" cy="665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r>
                            <a:rPr lang="mr-IN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795" y="5440032"/>
                <a:ext cx="619529" cy="66588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628907" y="5911248"/>
                <a:ext cx="4746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mr-I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907" y="5911248"/>
                <a:ext cx="474682" cy="369332"/>
              </a:xfrm>
              <a:prstGeom prst="rect">
                <a:avLst/>
              </a:prstGeom>
              <a:blipFill>
                <a:blip r:embed="rId10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965639" y="6290586"/>
                <a:ext cx="5564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5639" y="6290586"/>
                <a:ext cx="556434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E143FDC-9F75-0745-95BD-C4C3DEC3AFC5}"/>
              </a:ext>
            </a:extLst>
          </p:cNvPr>
          <p:cNvCxnSpPr>
            <a:cxnSpLocks/>
          </p:cNvCxnSpPr>
          <p:nvPr/>
        </p:nvCxnSpPr>
        <p:spPr>
          <a:xfrm>
            <a:off x="7866249" y="4293709"/>
            <a:ext cx="0" cy="1617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1912AEC-5028-864D-910A-98693EFC9590}"/>
              </a:ext>
            </a:extLst>
          </p:cNvPr>
          <p:cNvCxnSpPr>
            <a:cxnSpLocks/>
          </p:cNvCxnSpPr>
          <p:nvPr/>
        </p:nvCxnSpPr>
        <p:spPr>
          <a:xfrm>
            <a:off x="8295120" y="4293709"/>
            <a:ext cx="0" cy="1996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CF907BC-072D-DC48-8D14-B5C2216C12FB}"/>
              </a:ext>
            </a:extLst>
          </p:cNvPr>
          <p:cNvSpPr txBox="1"/>
          <p:nvPr/>
        </p:nvSpPr>
        <p:spPr>
          <a:xfrm>
            <a:off x="6718366" y="3924377"/>
            <a:ext cx="2425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 in EOS/</a:t>
            </a:r>
            <a:r>
              <a:rPr lang="en-US" dirty="0" err="1"/>
              <a:t>u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eq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08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Final low-Mach Number Equation Set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323908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In dimensional form, the low-Mach system is as follows: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Energy transport is only required when the system modeled has a real temperature difference </a:t>
            </a:r>
            <a:r>
              <a:rPr lang="en-US" dirty="0" err="1"/>
              <a:t>somehwre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EOS does not provide an equation for closure, some other approach is required for pressure! 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In practice, a functional form for the motion pressure is derived where the continuity equation is enforced in some manner: divergence of momentum with commutation of time derivative</a:t>
            </a:r>
          </a:p>
          <a:p>
            <a:pPr marL="150865" lvl="1" indent="0">
              <a:buNone/>
            </a:pPr>
            <a:r>
              <a:rPr lang="en-US" dirty="0"/>
              <a:t>					     -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985161" y="2317250"/>
                <a:ext cx="3120796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-</a:t>
                </a:r>
                <a:r>
                  <a:rPr lang="mr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sup>
                        </m:sSup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161" y="2317250"/>
                <a:ext cx="3120796" cy="490006"/>
              </a:xfrm>
              <a:prstGeom prst="rect">
                <a:avLst/>
              </a:prstGeom>
              <a:blipFill rotWithShape="0">
                <a:blip r:embed="rId2"/>
                <a:stretch>
                  <a:fillRect l="-2734" t="-3704" b="-1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538840" y="1740845"/>
                <a:ext cx="1364436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840" y="1740845"/>
                <a:ext cx="1364436" cy="490006"/>
              </a:xfrm>
              <a:prstGeom prst="rect">
                <a:avLst/>
              </a:prstGeom>
              <a:blipFill rotWithShape="0">
                <a:blip r:embed="rId3"/>
                <a:stretch>
                  <a:fillRect l="-5804" t="-2500" r="-2679" b="-1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841935" y="2923535"/>
                <a:ext cx="2758246" cy="4994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935" y="2923535"/>
                <a:ext cx="2758246" cy="4994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36342" y="2415200"/>
                <a:ext cx="731070" cy="4339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mr-IN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mr-I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𝑅𝑇</m:t>
                        </m:r>
                      </m:den>
                    </m:f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42" y="2415200"/>
                <a:ext cx="731070" cy="433965"/>
              </a:xfrm>
              <a:prstGeom prst="rect">
                <a:avLst/>
              </a:prstGeom>
              <a:blipFill>
                <a:blip r:embed="rId5"/>
                <a:stretch>
                  <a:fillRect l="-12069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050593" y="2984538"/>
                <a:ext cx="1292877" cy="3745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h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is-I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𝑜</m:t>
                            </m:r>
                          </m:sup>
                        </m:sSup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𝑑𝑇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593" y="2984538"/>
                <a:ext cx="1292877" cy="374590"/>
              </a:xfrm>
              <a:prstGeom prst="rect">
                <a:avLst/>
              </a:prstGeom>
              <a:blipFill>
                <a:blip r:embed="rId6"/>
                <a:stretch>
                  <a:fillRect l="-13592" t="-136667" b="-2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863557" y="1839601"/>
                <a:ext cx="2878183" cy="5093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μ</m:t>
                    </m:r>
                    <m:d>
                      <m:dPr>
                        <m:ctrlPr>
                          <a:rPr lang="mr-IN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b="0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den>
                    </m:f>
                    <m:r>
                      <m:rPr>
                        <m:sty m:val="p"/>
                      </m:rPr>
                      <a:rPr lang="el-GR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μ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𝑢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557" y="1839601"/>
                <a:ext cx="2878183" cy="509370"/>
              </a:xfrm>
              <a:prstGeom prst="rect">
                <a:avLst/>
              </a:prstGeom>
              <a:blipFill>
                <a:blip r:embed="rId7"/>
                <a:stretch>
                  <a:fillRect l="-1754"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790496" y="2936192"/>
                <a:ext cx="1079400" cy="471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−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λ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496" y="2936192"/>
                <a:ext cx="1079400" cy="471283"/>
              </a:xfrm>
              <a:prstGeom prst="rect">
                <a:avLst/>
              </a:prstGeom>
              <a:blipFill>
                <a:blip r:embed="rId8"/>
                <a:stretch>
                  <a:fillRect l="-8235" t="-2632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>
            <a:off x="4820098" y="1770923"/>
            <a:ext cx="631577" cy="17225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451675" y="2399617"/>
            <a:ext cx="973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latin typeface="+mj-lt"/>
              </a:rPr>
              <a:t>2+nDim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81382" y="5641016"/>
                <a:ext cx="3413114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𝜕𝜌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mr-IN" i="1" smtClean="0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  <m:t>𝑚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2" y="5641016"/>
                <a:ext cx="3413114" cy="7146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>
            <a:off x="953901" y="6508053"/>
            <a:ext cx="31005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Pressure Poisson Equation (PPE)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E37EBFE-FC9C-4166-5D49-6E5BAF183281}"/>
              </a:ext>
            </a:extLst>
          </p:cNvPr>
          <p:cNvSpPr/>
          <p:nvPr/>
        </p:nvSpPr>
        <p:spPr>
          <a:xfrm>
            <a:off x="60826" y="2028890"/>
            <a:ext cx="1282102" cy="1195163"/>
          </a:xfrm>
          <a:prstGeom prst="ellipse">
            <a:avLst/>
          </a:prstGeom>
          <a:solidFill>
            <a:srgbClr val="C0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7057A84-E4DF-0059-A9D6-A2E021F1E023}"/>
                  </a:ext>
                </a:extLst>
              </p:cNvPr>
              <p:cNvSpPr/>
              <p:nvPr/>
            </p:nvSpPr>
            <p:spPr>
              <a:xfrm>
                <a:off x="4352189" y="5486860"/>
                <a:ext cx="3956013" cy="13320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mr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mr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mr-IN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𝑡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𝑚</m:t>
                              </m:r>
                            </m:sup>
                          </m:sSup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charset="0"/>
                            </a:rPr>
                            <m:t>𝑡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mr-IN" i="1" smtClean="0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  <m:t>𝑚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𝜕𝜌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charset="0"/>
                            </a:rPr>
                            <m:t>𝜕𝜌</m:t>
                          </m:r>
                          <m:sSub>
                            <m:sSub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mr-I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7057A84-E4DF-0059-A9D6-A2E021F1E0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189" y="5486860"/>
                <a:ext cx="3956013" cy="1332031"/>
              </a:xfrm>
              <a:prstGeom prst="rect">
                <a:avLst/>
              </a:prstGeom>
              <a:blipFill>
                <a:blip r:embed="rId10"/>
                <a:stretch>
                  <a:fillRect b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4380E31-F118-68EE-6EE3-8EE1F186C6D8}"/>
              </a:ext>
            </a:extLst>
          </p:cNvPr>
          <p:cNvSpPr txBox="1"/>
          <p:nvPr/>
        </p:nvSpPr>
        <p:spPr>
          <a:xfrm>
            <a:off x="3712029" y="598714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E51B9EF-BE10-4413-A9DF-5E4EC5EFD427}"/>
                  </a:ext>
                </a:extLst>
              </p:cNvPr>
              <p:cNvSpPr/>
              <p:nvPr/>
            </p:nvSpPr>
            <p:spPr>
              <a:xfrm>
                <a:off x="7890782" y="6093917"/>
                <a:ext cx="1112247" cy="7051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E51B9EF-BE10-4413-A9DF-5E4EC5EFD4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782" y="6093917"/>
                <a:ext cx="1112247" cy="705129"/>
              </a:xfrm>
              <a:prstGeom prst="rect">
                <a:avLst/>
              </a:prstGeom>
              <a:blipFill>
                <a:blip r:embed="rId11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27A0A9D-8F32-43E1-DF89-3F6A58AE153E}"/>
              </a:ext>
            </a:extLst>
          </p:cNvPr>
          <p:cNvSpPr txBox="1"/>
          <p:nvPr/>
        </p:nvSpPr>
        <p:spPr>
          <a:xfrm>
            <a:off x="7728856" y="6248395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02252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Final low-Mach Number Equation Set: Ramifications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We have effectively filtered out the acoustics, i.e., the wave speed is infinitely fast</a:t>
            </a:r>
          </a:p>
          <a:p>
            <a:pPr>
              <a:buFont typeface="Arial" charset="0"/>
              <a:buChar char="•"/>
            </a:pPr>
            <a:r>
              <a:rPr lang="en-US" dirty="0"/>
              <a:t> Continuity is met over any finite length instantly</a:t>
            </a:r>
          </a:p>
          <a:p>
            <a:pPr>
              <a:buFont typeface="Arial" charset="0"/>
              <a:buChar char="•"/>
            </a:pPr>
            <a:r>
              <a:rPr lang="en-US" dirty="0"/>
              <a:t> DOF/Equation system is: </a:t>
            </a:r>
            <a:r>
              <a:rPr lang="en-US" dirty="0">
                <a:latin typeface="symbol" charset="2"/>
              </a:rPr>
              <a:t>r</a:t>
            </a:r>
            <a:r>
              <a:rPr lang="en-US" dirty="0"/>
              <a:t>, p</a:t>
            </a:r>
            <a:r>
              <a:rPr lang="en-US" baseline="30000" dirty="0"/>
              <a:t>m</a:t>
            </a:r>
            <a:r>
              <a:rPr lang="en-US" dirty="0"/>
              <a:t>, </a:t>
            </a:r>
            <a:r>
              <a:rPr lang="en-US" dirty="0" err="1"/>
              <a:t>u</a:t>
            </a:r>
            <a:r>
              <a:rPr lang="en-US" baseline="-25000" dirty="0" err="1"/>
              <a:t>i</a:t>
            </a:r>
            <a:r>
              <a:rPr lang="en-US" dirty="0"/>
              <a:t>, h; </a:t>
            </a:r>
            <a:r>
              <a:rPr lang="en-US" dirty="0" err="1"/>
              <a:t>p</a:t>
            </a:r>
            <a:r>
              <a:rPr lang="en-US" baseline="30000" dirty="0" err="1"/>
              <a:t>t</a:t>
            </a:r>
            <a:r>
              <a:rPr lang="en-US" dirty="0"/>
              <a:t> is a constant for an open domain</a:t>
            </a:r>
          </a:p>
          <a:p>
            <a:pPr>
              <a:buFont typeface="Arial" charset="0"/>
              <a:buChar char="•"/>
            </a:pPr>
            <a:r>
              <a:rPr lang="en-US" dirty="0"/>
              <a:t> In practice, a functional form for the motion pressure is derived and known as a Pressure Poisson Equation (PPE)</a:t>
            </a:r>
          </a:p>
          <a:p>
            <a:pPr>
              <a:buFont typeface="Arial" charset="0"/>
              <a:buChar char="•"/>
            </a:pPr>
            <a:r>
              <a:rPr lang="en-US" dirty="0"/>
              <a:t> Note that we have introduced an Elliptic nature of the equation set</a:t>
            </a:r>
          </a:p>
          <a:p>
            <a:pPr>
              <a:buFont typeface="Arial" charset="0"/>
              <a:buChar char="•"/>
            </a:pPr>
            <a:r>
              <a:rPr lang="en-US" dirty="0"/>
              <a:t> Momentum and other equations can be implicit of explicitly solved, however, the Pressure Poisson Equation requires an implicit solve with dedicated solvers, e.g., multi-grid methods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A226004-B888-6BCB-3E17-BE0DEB78AD95}"/>
                  </a:ext>
                </a:extLst>
              </p:cNvPr>
              <p:cNvSpPr/>
              <p:nvPr/>
            </p:nvSpPr>
            <p:spPr>
              <a:xfrm>
                <a:off x="615987" y="4693959"/>
                <a:ext cx="3413114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𝜕𝜌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mr-IN" i="1" smtClean="0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  <m:t>𝑚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A226004-B888-6BCB-3E17-BE0DEB78AD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87" y="4693959"/>
                <a:ext cx="3413114" cy="714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3DED329A-358C-F92F-AD79-89A84CB39B54}"/>
              </a:ext>
            </a:extLst>
          </p:cNvPr>
          <p:cNvSpPr txBox="1"/>
          <p:nvPr/>
        </p:nvSpPr>
        <p:spPr>
          <a:xfrm>
            <a:off x="1488506" y="5560996"/>
            <a:ext cx="31005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Pressure Poisson Equation (PPE)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2F03BCE-6FD4-3FEA-603E-3B4B79B275A4}"/>
                  </a:ext>
                </a:extLst>
              </p:cNvPr>
              <p:cNvSpPr/>
              <p:nvPr/>
            </p:nvSpPr>
            <p:spPr>
              <a:xfrm>
                <a:off x="4886794" y="4539803"/>
                <a:ext cx="3956013" cy="13320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mr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mr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mr-IN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𝑡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𝑚</m:t>
                              </m:r>
                            </m:sup>
                          </m:sSup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charset="0"/>
                            </a:rPr>
                            <m:t>𝑡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mr-IN" i="1" smtClean="0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  <m:t>𝑚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𝜕𝜌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charset="0"/>
                            </a:rPr>
                            <m:t>𝜕𝜌</m:t>
                          </m:r>
                          <m:sSub>
                            <m:sSub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mr-I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2F03BCE-6FD4-3FEA-603E-3B4B79B275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794" y="4539803"/>
                <a:ext cx="3956013" cy="1332031"/>
              </a:xfrm>
              <a:prstGeom prst="rect">
                <a:avLst/>
              </a:prstGeom>
              <a:blipFill>
                <a:blip r:embed="rId3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831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”pressure projection”?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From Domino, 2006 “﻿Toward verification of formal time accuracy for a family of approximate projection methods using the method of manufactured solutions”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47BE65-1E91-054A-9D65-8B0FC6069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11" y="2106956"/>
            <a:ext cx="7375958" cy="46890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F46A8EA-BA71-084A-A2B5-A4C8247785B1}"/>
              </a:ext>
            </a:extLst>
          </p:cNvPr>
          <p:cNvSpPr/>
          <p:nvPr/>
        </p:nvSpPr>
        <p:spPr>
          <a:xfrm>
            <a:off x="6955970" y="2416629"/>
            <a:ext cx="1317172" cy="4441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8473C6-F4BC-8245-A59F-4BB4E6404AB9}"/>
              </a:ext>
            </a:extLst>
          </p:cNvPr>
          <p:cNvSpPr/>
          <p:nvPr/>
        </p:nvSpPr>
        <p:spPr>
          <a:xfrm>
            <a:off x="439927" y="2044975"/>
            <a:ext cx="2020243" cy="263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DF8932-408E-1643-B2CA-5A9D001C86D1}"/>
              </a:ext>
            </a:extLst>
          </p:cNvPr>
          <p:cNvSpPr txBox="1"/>
          <p:nvPr/>
        </p:nvSpPr>
        <p:spPr>
          <a:xfrm>
            <a:off x="6220211" y="3990273"/>
            <a:ext cx="27886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a solenoidal vector, div(u) is zero and P is an “idempotent” projection, i.e., P=P</a:t>
            </a:r>
            <a:r>
              <a:rPr lang="en-US" baseline="30000" dirty="0"/>
              <a:t>2</a:t>
            </a:r>
          </a:p>
          <a:p>
            <a:r>
              <a:rPr lang="en-US" dirty="0"/>
              <a:t>Otherwise, P is an affine-projection operator</a:t>
            </a:r>
          </a:p>
        </p:txBody>
      </p:sp>
    </p:spTree>
    <p:extLst>
      <p:ext uri="{BB962C8B-B14F-4D97-AF65-F5344CB8AC3E}">
        <p14:creationId xmlns:p14="http://schemas.microsoft.com/office/powerpoint/2010/main" val="60141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3648</TotalTime>
  <Words>1408</Words>
  <Application>Microsoft Macintosh PowerPoint</Application>
  <PresentationFormat>On-screen Show (4:3)</PresentationFormat>
  <Paragraphs>227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Cambria Math</vt:lpstr>
      <vt:lpstr>Garamond</vt:lpstr>
      <vt:lpstr>Gill Sans MT</vt:lpstr>
      <vt:lpstr>symbol</vt:lpstr>
      <vt:lpstr>Trebuchet MS</vt:lpstr>
      <vt:lpstr>Wingdings</vt:lpstr>
      <vt:lpstr>Sandia2018_4x3</vt:lpstr>
      <vt:lpstr>Stanford ME469: Introduction to the low-Mach Number Approximation</vt:lpstr>
      <vt:lpstr>Introduction to the low-Mach Number Approximation: Outline</vt:lpstr>
      <vt:lpstr>Consider a Variable Density, non-Isothermal Fluid Flow System</vt:lpstr>
      <vt:lpstr>Dimensionless Form</vt:lpstr>
      <vt:lpstr>Dimensionless Form</vt:lpstr>
      <vt:lpstr>Exploration of the Pressure Singularity</vt:lpstr>
      <vt:lpstr>The Final low-Mach Number Equation Set</vt:lpstr>
      <vt:lpstr>The Final low-Mach Number Equation Set: Ramifications</vt:lpstr>
      <vt:lpstr>Why ”pressure projection”?</vt:lpstr>
      <vt:lpstr>Thought Experiment…</vt:lpstr>
      <vt:lpstr>Thought Experiment…</vt:lpstr>
      <vt:lpstr>Thought Experiment…</vt:lpstr>
      <vt:lpstr>Thought Experiment…</vt:lpstr>
      <vt:lpstr>Thought Experiment…</vt:lpstr>
      <vt:lpstr>Thought Experiment… Solver Ramifications….</vt:lpstr>
      <vt:lpstr>Thought Experiment… Elliptic Solver Ramifications….</vt:lpstr>
      <vt:lpstr>Thought Experiment… Elliptic Solver Ramifications….</vt:lpstr>
      <vt:lpstr>Introduction to the low-Mach Number Approximation: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Domino, Stefan Paul</cp:lastModifiedBy>
  <cp:revision>112</cp:revision>
  <dcterms:created xsi:type="dcterms:W3CDTF">2017-10-14T01:15:26Z</dcterms:created>
  <dcterms:modified xsi:type="dcterms:W3CDTF">2022-04-28T15:56:35Z</dcterms:modified>
</cp:coreProperties>
</file>